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6097" y="54673"/>
            <a:ext cx="5841365" cy="1069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23" y="0"/>
            <a:ext cx="7203440" cy="6858000"/>
          </a:xfrm>
          <a:custGeom>
            <a:avLst/>
            <a:gdLst/>
            <a:ahLst/>
            <a:cxnLst/>
            <a:rect l="l" t="t" r="r" b="b"/>
            <a:pathLst>
              <a:path w="7203440" h="6858000">
                <a:moveTo>
                  <a:pt x="6427179" y="0"/>
                </a:moveTo>
                <a:lnTo>
                  <a:pt x="22858" y="0"/>
                </a:lnTo>
                <a:lnTo>
                  <a:pt x="0" y="6858000"/>
                </a:lnTo>
                <a:lnTo>
                  <a:pt x="6439230" y="6858000"/>
                </a:lnTo>
                <a:lnTo>
                  <a:pt x="7202986" y="3440303"/>
                </a:lnTo>
                <a:lnTo>
                  <a:pt x="6427179" y="0"/>
                </a:lnTo>
                <a:close/>
              </a:path>
            </a:pathLst>
          </a:custGeom>
          <a:solidFill>
            <a:srgbClr val="43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23" y="0"/>
            <a:ext cx="7203440" cy="6858000"/>
          </a:xfrm>
          <a:custGeom>
            <a:avLst/>
            <a:gdLst/>
            <a:ahLst/>
            <a:cxnLst/>
            <a:rect l="l" t="t" r="r" b="b"/>
            <a:pathLst>
              <a:path w="7203440" h="6858000">
                <a:moveTo>
                  <a:pt x="6427179" y="0"/>
                </a:moveTo>
                <a:lnTo>
                  <a:pt x="7202986" y="3440303"/>
                </a:lnTo>
                <a:lnTo>
                  <a:pt x="6439230" y="6858000"/>
                </a:lnTo>
              </a:path>
              <a:path w="7203440" h="6858000">
                <a:moveTo>
                  <a:pt x="0" y="6858000"/>
                </a:moveTo>
                <a:lnTo>
                  <a:pt x="222" y="6791241"/>
                </a:lnTo>
                <a:lnTo>
                  <a:pt x="391" y="6740579"/>
                </a:lnTo>
                <a:lnTo>
                  <a:pt x="560" y="6689917"/>
                </a:lnTo>
                <a:lnTo>
                  <a:pt x="729" y="6639255"/>
                </a:lnTo>
                <a:lnTo>
                  <a:pt x="898" y="6588593"/>
                </a:lnTo>
                <a:lnTo>
                  <a:pt x="1067" y="6537930"/>
                </a:lnTo>
                <a:lnTo>
                  <a:pt x="1236" y="6487268"/>
                </a:lnTo>
                <a:lnTo>
                  <a:pt x="1405" y="6436606"/>
                </a:lnTo>
                <a:lnTo>
                  <a:pt x="1574" y="6385943"/>
                </a:lnTo>
                <a:lnTo>
                  <a:pt x="1743" y="6335281"/>
                </a:lnTo>
                <a:lnTo>
                  <a:pt x="1911" y="6284618"/>
                </a:lnTo>
                <a:lnTo>
                  <a:pt x="2080" y="6233956"/>
                </a:lnTo>
                <a:lnTo>
                  <a:pt x="2249" y="6183293"/>
                </a:lnTo>
                <a:lnTo>
                  <a:pt x="2418" y="6132631"/>
                </a:lnTo>
                <a:lnTo>
                  <a:pt x="2587" y="6081968"/>
                </a:lnTo>
                <a:lnTo>
                  <a:pt x="2756" y="6031306"/>
                </a:lnTo>
                <a:lnTo>
                  <a:pt x="2925" y="5980643"/>
                </a:lnTo>
                <a:lnTo>
                  <a:pt x="3094" y="5929980"/>
                </a:lnTo>
                <a:lnTo>
                  <a:pt x="3263" y="5879318"/>
                </a:lnTo>
                <a:lnTo>
                  <a:pt x="3432" y="5828655"/>
                </a:lnTo>
                <a:lnTo>
                  <a:pt x="3601" y="5777992"/>
                </a:lnTo>
                <a:lnTo>
                  <a:pt x="3770" y="5727330"/>
                </a:lnTo>
                <a:lnTo>
                  <a:pt x="3939" y="5676667"/>
                </a:lnTo>
                <a:lnTo>
                  <a:pt x="4108" y="5626004"/>
                </a:lnTo>
                <a:lnTo>
                  <a:pt x="4277" y="5575341"/>
                </a:lnTo>
                <a:lnTo>
                  <a:pt x="4445" y="5524678"/>
                </a:lnTo>
                <a:lnTo>
                  <a:pt x="4614" y="5474015"/>
                </a:lnTo>
                <a:lnTo>
                  <a:pt x="4783" y="5423353"/>
                </a:lnTo>
                <a:lnTo>
                  <a:pt x="4952" y="5372690"/>
                </a:lnTo>
                <a:lnTo>
                  <a:pt x="5121" y="5322027"/>
                </a:lnTo>
                <a:lnTo>
                  <a:pt x="5290" y="5271364"/>
                </a:lnTo>
                <a:lnTo>
                  <a:pt x="5459" y="5220701"/>
                </a:lnTo>
                <a:lnTo>
                  <a:pt x="5628" y="5170038"/>
                </a:lnTo>
                <a:lnTo>
                  <a:pt x="5797" y="5119375"/>
                </a:lnTo>
                <a:lnTo>
                  <a:pt x="5966" y="5068712"/>
                </a:lnTo>
                <a:lnTo>
                  <a:pt x="6135" y="5018048"/>
                </a:lnTo>
                <a:lnTo>
                  <a:pt x="6304" y="4967385"/>
                </a:lnTo>
                <a:lnTo>
                  <a:pt x="6473" y="4916722"/>
                </a:lnTo>
                <a:lnTo>
                  <a:pt x="6642" y="4866059"/>
                </a:lnTo>
                <a:lnTo>
                  <a:pt x="6810" y="4815396"/>
                </a:lnTo>
                <a:lnTo>
                  <a:pt x="6979" y="4764733"/>
                </a:lnTo>
                <a:lnTo>
                  <a:pt x="7148" y="4714070"/>
                </a:lnTo>
                <a:lnTo>
                  <a:pt x="7317" y="4663407"/>
                </a:lnTo>
                <a:lnTo>
                  <a:pt x="7486" y="4612743"/>
                </a:lnTo>
                <a:lnTo>
                  <a:pt x="7655" y="4562080"/>
                </a:lnTo>
                <a:lnTo>
                  <a:pt x="7824" y="4511417"/>
                </a:lnTo>
                <a:lnTo>
                  <a:pt x="7993" y="4460754"/>
                </a:lnTo>
                <a:lnTo>
                  <a:pt x="8162" y="4410091"/>
                </a:lnTo>
                <a:lnTo>
                  <a:pt x="8331" y="4359427"/>
                </a:lnTo>
                <a:lnTo>
                  <a:pt x="8500" y="4308764"/>
                </a:lnTo>
                <a:lnTo>
                  <a:pt x="8669" y="4258101"/>
                </a:lnTo>
                <a:lnTo>
                  <a:pt x="8838" y="4207437"/>
                </a:lnTo>
                <a:lnTo>
                  <a:pt x="9006" y="4156774"/>
                </a:lnTo>
                <a:lnTo>
                  <a:pt x="9175" y="4106111"/>
                </a:lnTo>
                <a:lnTo>
                  <a:pt x="9344" y="4055448"/>
                </a:lnTo>
                <a:lnTo>
                  <a:pt x="9513" y="4004784"/>
                </a:lnTo>
                <a:lnTo>
                  <a:pt x="9682" y="3954121"/>
                </a:lnTo>
                <a:lnTo>
                  <a:pt x="9851" y="3903458"/>
                </a:lnTo>
                <a:lnTo>
                  <a:pt x="10020" y="3852794"/>
                </a:lnTo>
                <a:lnTo>
                  <a:pt x="10189" y="3802131"/>
                </a:lnTo>
                <a:lnTo>
                  <a:pt x="10358" y="3751468"/>
                </a:lnTo>
                <a:lnTo>
                  <a:pt x="10527" y="3700804"/>
                </a:lnTo>
                <a:lnTo>
                  <a:pt x="10696" y="3650141"/>
                </a:lnTo>
                <a:lnTo>
                  <a:pt x="10865" y="3599478"/>
                </a:lnTo>
                <a:lnTo>
                  <a:pt x="11034" y="3548814"/>
                </a:lnTo>
                <a:lnTo>
                  <a:pt x="11202" y="3498151"/>
                </a:lnTo>
                <a:lnTo>
                  <a:pt x="11371" y="3447488"/>
                </a:lnTo>
                <a:lnTo>
                  <a:pt x="11540" y="3396824"/>
                </a:lnTo>
                <a:lnTo>
                  <a:pt x="11709" y="3346161"/>
                </a:lnTo>
                <a:lnTo>
                  <a:pt x="11878" y="3295498"/>
                </a:lnTo>
                <a:lnTo>
                  <a:pt x="12047" y="3244834"/>
                </a:lnTo>
                <a:lnTo>
                  <a:pt x="12216" y="3194171"/>
                </a:lnTo>
                <a:lnTo>
                  <a:pt x="12385" y="3143508"/>
                </a:lnTo>
                <a:lnTo>
                  <a:pt x="12554" y="3092844"/>
                </a:lnTo>
                <a:lnTo>
                  <a:pt x="12723" y="3042181"/>
                </a:lnTo>
                <a:lnTo>
                  <a:pt x="12892" y="2991518"/>
                </a:lnTo>
                <a:lnTo>
                  <a:pt x="13061" y="2940854"/>
                </a:lnTo>
                <a:lnTo>
                  <a:pt x="13230" y="2890191"/>
                </a:lnTo>
                <a:lnTo>
                  <a:pt x="13398" y="2839528"/>
                </a:lnTo>
                <a:lnTo>
                  <a:pt x="13567" y="2788865"/>
                </a:lnTo>
                <a:lnTo>
                  <a:pt x="13736" y="2738201"/>
                </a:lnTo>
                <a:lnTo>
                  <a:pt x="13905" y="2687538"/>
                </a:lnTo>
                <a:lnTo>
                  <a:pt x="14074" y="2636875"/>
                </a:lnTo>
                <a:lnTo>
                  <a:pt x="14243" y="2586211"/>
                </a:lnTo>
                <a:lnTo>
                  <a:pt x="14412" y="2535548"/>
                </a:lnTo>
                <a:lnTo>
                  <a:pt x="14581" y="2484885"/>
                </a:lnTo>
                <a:lnTo>
                  <a:pt x="14750" y="2434222"/>
                </a:lnTo>
                <a:lnTo>
                  <a:pt x="14919" y="2383559"/>
                </a:lnTo>
                <a:lnTo>
                  <a:pt x="15088" y="2332895"/>
                </a:lnTo>
                <a:lnTo>
                  <a:pt x="15257" y="2282232"/>
                </a:lnTo>
                <a:lnTo>
                  <a:pt x="15426" y="2231569"/>
                </a:lnTo>
                <a:lnTo>
                  <a:pt x="15594" y="2180906"/>
                </a:lnTo>
                <a:lnTo>
                  <a:pt x="15763" y="2130243"/>
                </a:lnTo>
                <a:lnTo>
                  <a:pt x="15932" y="2079580"/>
                </a:lnTo>
                <a:lnTo>
                  <a:pt x="16101" y="2028917"/>
                </a:lnTo>
                <a:lnTo>
                  <a:pt x="16270" y="1978254"/>
                </a:lnTo>
                <a:lnTo>
                  <a:pt x="16439" y="1927590"/>
                </a:lnTo>
                <a:lnTo>
                  <a:pt x="16608" y="1876927"/>
                </a:lnTo>
                <a:lnTo>
                  <a:pt x="16777" y="1826264"/>
                </a:lnTo>
                <a:lnTo>
                  <a:pt x="16946" y="1775601"/>
                </a:lnTo>
                <a:lnTo>
                  <a:pt x="17115" y="1724938"/>
                </a:lnTo>
                <a:lnTo>
                  <a:pt x="17284" y="1674275"/>
                </a:lnTo>
                <a:lnTo>
                  <a:pt x="17453" y="1623612"/>
                </a:lnTo>
                <a:lnTo>
                  <a:pt x="17622" y="1572949"/>
                </a:lnTo>
                <a:lnTo>
                  <a:pt x="17791" y="1522287"/>
                </a:lnTo>
                <a:lnTo>
                  <a:pt x="17959" y="1471624"/>
                </a:lnTo>
                <a:lnTo>
                  <a:pt x="18128" y="1420961"/>
                </a:lnTo>
                <a:lnTo>
                  <a:pt x="18297" y="1370298"/>
                </a:lnTo>
                <a:lnTo>
                  <a:pt x="18466" y="1319635"/>
                </a:lnTo>
                <a:lnTo>
                  <a:pt x="18635" y="1268972"/>
                </a:lnTo>
                <a:lnTo>
                  <a:pt x="18804" y="1218310"/>
                </a:lnTo>
                <a:lnTo>
                  <a:pt x="18973" y="1167647"/>
                </a:lnTo>
                <a:lnTo>
                  <a:pt x="19142" y="1116984"/>
                </a:lnTo>
                <a:lnTo>
                  <a:pt x="19311" y="1066322"/>
                </a:lnTo>
                <a:lnTo>
                  <a:pt x="19480" y="1015659"/>
                </a:lnTo>
                <a:lnTo>
                  <a:pt x="19649" y="964996"/>
                </a:lnTo>
                <a:lnTo>
                  <a:pt x="19818" y="914334"/>
                </a:lnTo>
                <a:lnTo>
                  <a:pt x="19987" y="863671"/>
                </a:lnTo>
                <a:lnTo>
                  <a:pt x="20156" y="813009"/>
                </a:lnTo>
                <a:lnTo>
                  <a:pt x="20324" y="762346"/>
                </a:lnTo>
                <a:lnTo>
                  <a:pt x="20493" y="711684"/>
                </a:lnTo>
                <a:lnTo>
                  <a:pt x="20662" y="661021"/>
                </a:lnTo>
                <a:lnTo>
                  <a:pt x="20831" y="610359"/>
                </a:lnTo>
                <a:lnTo>
                  <a:pt x="21000" y="559696"/>
                </a:lnTo>
                <a:lnTo>
                  <a:pt x="21169" y="509034"/>
                </a:lnTo>
                <a:lnTo>
                  <a:pt x="21338" y="458372"/>
                </a:lnTo>
                <a:lnTo>
                  <a:pt x="21507" y="407709"/>
                </a:lnTo>
                <a:lnTo>
                  <a:pt x="21676" y="357047"/>
                </a:lnTo>
                <a:lnTo>
                  <a:pt x="21845" y="306385"/>
                </a:lnTo>
                <a:lnTo>
                  <a:pt x="22014" y="255723"/>
                </a:lnTo>
                <a:lnTo>
                  <a:pt x="22183" y="205061"/>
                </a:lnTo>
                <a:lnTo>
                  <a:pt x="22352" y="154399"/>
                </a:lnTo>
                <a:lnTo>
                  <a:pt x="22521" y="103736"/>
                </a:lnTo>
                <a:lnTo>
                  <a:pt x="22690" y="53074"/>
                </a:lnTo>
                <a:lnTo>
                  <a:pt x="22858" y="2413"/>
                </a:lnTo>
                <a:lnTo>
                  <a:pt x="22858" y="0"/>
                </a:lnTo>
              </a:path>
            </a:pathLst>
          </a:custGeom>
          <a:ln w="12700">
            <a:solidFill>
              <a:srgbClr val="436F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89229" y="158750"/>
            <a:ext cx="11821160" cy="6530340"/>
          </a:xfrm>
          <a:custGeom>
            <a:avLst/>
            <a:gdLst/>
            <a:ahLst/>
            <a:cxnLst/>
            <a:rect l="l" t="t" r="r" b="b"/>
            <a:pathLst>
              <a:path w="11821160" h="6530340">
                <a:moveTo>
                  <a:pt x="5072380" y="2098040"/>
                </a:moveTo>
                <a:lnTo>
                  <a:pt x="5434330" y="1374139"/>
                </a:lnTo>
                <a:lnTo>
                  <a:pt x="6381750" y="1374139"/>
                </a:lnTo>
                <a:lnTo>
                  <a:pt x="6743700" y="2098040"/>
                </a:lnTo>
                <a:lnTo>
                  <a:pt x="6381750" y="2821940"/>
                </a:lnTo>
                <a:lnTo>
                  <a:pt x="5434330" y="2821940"/>
                </a:lnTo>
                <a:lnTo>
                  <a:pt x="5072380" y="2098040"/>
                </a:lnTo>
                <a:close/>
              </a:path>
              <a:path w="11821160" h="6530340">
                <a:moveTo>
                  <a:pt x="0" y="6530340"/>
                </a:moveTo>
                <a:lnTo>
                  <a:pt x="11821160" y="6530340"/>
                </a:lnTo>
                <a:lnTo>
                  <a:pt x="11821160" y="0"/>
                </a:lnTo>
                <a:lnTo>
                  <a:pt x="0" y="0"/>
                </a:lnTo>
                <a:lnTo>
                  <a:pt x="0" y="6530340"/>
                </a:lnTo>
                <a:close/>
              </a:path>
            </a:pathLst>
          </a:custGeom>
          <a:ln w="38100">
            <a:solidFill>
              <a:srgbClr val="436F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3708" y="1915608"/>
            <a:ext cx="664583" cy="66458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737859" y="1889760"/>
            <a:ext cx="716280" cy="716280"/>
          </a:xfrm>
          <a:custGeom>
            <a:avLst/>
            <a:gdLst/>
            <a:ahLst/>
            <a:cxnLst/>
            <a:rect l="l" t="t" r="r" b="b"/>
            <a:pathLst>
              <a:path w="716279" h="716280">
                <a:moveTo>
                  <a:pt x="0" y="716279"/>
                </a:moveTo>
                <a:lnTo>
                  <a:pt x="716279" y="716279"/>
                </a:lnTo>
                <a:lnTo>
                  <a:pt x="716279" y="0"/>
                </a:lnTo>
                <a:lnTo>
                  <a:pt x="0" y="0"/>
                </a:lnTo>
                <a:lnTo>
                  <a:pt x="0" y="716279"/>
                </a:lnTo>
                <a:close/>
              </a:path>
            </a:pathLst>
          </a:custGeom>
          <a:ln w="10160">
            <a:solidFill>
              <a:srgbClr val="436F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436870" y="1690369"/>
            <a:ext cx="1320800" cy="1137920"/>
          </a:xfrm>
          <a:custGeom>
            <a:avLst/>
            <a:gdLst/>
            <a:ahLst/>
            <a:cxnLst/>
            <a:rect l="l" t="t" r="r" b="b"/>
            <a:pathLst>
              <a:path w="1320800" h="1137920">
                <a:moveTo>
                  <a:pt x="0" y="568959"/>
                </a:moveTo>
                <a:lnTo>
                  <a:pt x="284479" y="0"/>
                </a:lnTo>
                <a:lnTo>
                  <a:pt x="1036319" y="0"/>
                </a:lnTo>
                <a:lnTo>
                  <a:pt x="1320800" y="568959"/>
                </a:lnTo>
                <a:lnTo>
                  <a:pt x="1036319" y="1137919"/>
                </a:lnTo>
                <a:lnTo>
                  <a:pt x="284479" y="1137919"/>
                </a:lnTo>
                <a:lnTo>
                  <a:pt x="0" y="568959"/>
                </a:lnTo>
                <a:close/>
              </a:path>
            </a:pathLst>
          </a:custGeom>
          <a:ln w="3810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269" y="1269"/>
            <a:ext cx="12192000" cy="1280160"/>
          </a:xfrm>
          <a:custGeom>
            <a:avLst/>
            <a:gdLst/>
            <a:ahLst/>
            <a:cxnLst/>
            <a:rect l="l" t="t" r="r" b="b"/>
            <a:pathLst>
              <a:path w="12192000" h="1280160">
                <a:moveTo>
                  <a:pt x="12192000" y="0"/>
                </a:moveTo>
                <a:lnTo>
                  <a:pt x="0" y="0"/>
                </a:lnTo>
                <a:lnTo>
                  <a:pt x="0" y="1280159"/>
                </a:lnTo>
                <a:lnTo>
                  <a:pt x="12192000" y="1280159"/>
                </a:lnTo>
                <a:lnTo>
                  <a:pt x="12192000" y="0"/>
                </a:lnTo>
                <a:close/>
              </a:path>
            </a:pathLst>
          </a:custGeom>
          <a:solidFill>
            <a:srgbClr val="43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69" y="1269"/>
            <a:ext cx="12192000" cy="1280160"/>
          </a:xfrm>
          <a:custGeom>
            <a:avLst/>
            <a:gdLst/>
            <a:ahLst/>
            <a:cxnLst/>
            <a:rect l="l" t="t" r="r" b="b"/>
            <a:pathLst>
              <a:path w="12192000" h="1280160">
                <a:moveTo>
                  <a:pt x="0" y="1280159"/>
                </a:moveTo>
                <a:lnTo>
                  <a:pt x="12192000" y="1280159"/>
                </a:lnTo>
                <a:lnTo>
                  <a:pt x="12192000" y="0"/>
                </a:lnTo>
                <a:lnTo>
                  <a:pt x="0" y="0"/>
                </a:lnTo>
                <a:lnTo>
                  <a:pt x="0" y="1280159"/>
                </a:lnTo>
                <a:close/>
              </a:path>
            </a:pathLst>
          </a:custGeom>
          <a:ln w="12699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126746"/>
            <a:ext cx="9707245" cy="981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23915" y="1941195"/>
            <a:ext cx="6017259" cy="4206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0400" y="3189541"/>
            <a:ext cx="5791200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5"/>
              </a:spcBef>
            </a:pPr>
            <a:r>
              <a:rPr sz="44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Особенности</a:t>
            </a:r>
            <a:r>
              <a:rPr sz="44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4400" dirty="0">
                <a:solidFill>
                  <a:srgbClr val="436FB7"/>
                </a:solidFill>
                <a:latin typeface="Trebuchet MS"/>
                <a:cs typeface="Trebuchet MS"/>
              </a:rPr>
              <a:t>содержания новых учебников</a:t>
            </a:r>
            <a:endParaRPr sz="44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4400" dirty="0">
                <a:solidFill>
                  <a:srgbClr val="436FB7"/>
                </a:solidFill>
                <a:latin typeface="Trebuchet MS"/>
                <a:cs typeface="Trebuchet MS"/>
              </a:rPr>
              <a:t>по истории России</a:t>
            </a:r>
            <a:endParaRPr sz="4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1732261" cy="766876"/>
          </a:xfrm>
          <a:prstGeom prst="rect">
            <a:avLst/>
          </a:prstGeom>
        </p:spPr>
        <p:txBody>
          <a:bodyPr vert="horz" wrap="square" lIns="0" tIns="210819" rIns="0" bIns="0" rtlCol="0">
            <a:spAutoFit/>
          </a:bodyPr>
          <a:lstStyle/>
          <a:p>
            <a:pPr marL="15367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Основные изменения в содержании учебников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929379" y="1597660"/>
            <a:ext cx="8072120" cy="1008380"/>
            <a:chOff x="3929379" y="1597660"/>
            <a:chExt cx="8072120" cy="1008380"/>
          </a:xfrm>
        </p:grpSpPr>
        <p:sp>
          <p:nvSpPr>
            <p:cNvPr id="5" name="object 5"/>
            <p:cNvSpPr/>
            <p:nvPr/>
          </p:nvSpPr>
          <p:spPr>
            <a:xfrm>
              <a:off x="3935729" y="1604010"/>
              <a:ext cx="8059420" cy="995680"/>
            </a:xfrm>
            <a:custGeom>
              <a:avLst/>
              <a:gdLst/>
              <a:ahLst/>
              <a:cxnLst/>
              <a:rect l="l" t="t" r="r" b="b"/>
              <a:pathLst>
                <a:path w="8059420" h="995680">
                  <a:moveTo>
                    <a:pt x="7893431" y="0"/>
                  </a:moveTo>
                  <a:lnTo>
                    <a:pt x="165989" y="0"/>
                  </a:lnTo>
                  <a:lnTo>
                    <a:pt x="121855" y="5927"/>
                  </a:lnTo>
                  <a:lnTo>
                    <a:pt x="82201" y="22657"/>
                  </a:lnTo>
                  <a:lnTo>
                    <a:pt x="48609" y="48609"/>
                  </a:lnTo>
                  <a:lnTo>
                    <a:pt x="22657" y="82201"/>
                  </a:lnTo>
                  <a:lnTo>
                    <a:pt x="5927" y="121855"/>
                  </a:lnTo>
                  <a:lnTo>
                    <a:pt x="0" y="165988"/>
                  </a:lnTo>
                  <a:lnTo>
                    <a:pt x="0" y="829690"/>
                  </a:lnTo>
                  <a:lnTo>
                    <a:pt x="5927" y="873824"/>
                  </a:lnTo>
                  <a:lnTo>
                    <a:pt x="22657" y="913478"/>
                  </a:lnTo>
                  <a:lnTo>
                    <a:pt x="48609" y="947070"/>
                  </a:lnTo>
                  <a:lnTo>
                    <a:pt x="82201" y="973022"/>
                  </a:lnTo>
                  <a:lnTo>
                    <a:pt x="121855" y="989752"/>
                  </a:lnTo>
                  <a:lnTo>
                    <a:pt x="165989" y="995679"/>
                  </a:lnTo>
                  <a:lnTo>
                    <a:pt x="7893431" y="995679"/>
                  </a:lnTo>
                  <a:lnTo>
                    <a:pt x="7937564" y="989752"/>
                  </a:lnTo>
                  <a:lnTo>
                    <a:pt x="7977218" y="973022"/>
                  </a:lnTo>
                  <a:lnTo>
                    <a:pt x="8010810" y="947070"/>
                  </a:lnTo>
                  <a:lnTo>
                    <a:pt x="8036762" y="913478"/>
                  </a:lnTo>
                  <a:lnTo>
                    <a:pt x="8053492" y="873824"/>
                  </a:lnTo>
                  <a:lnTo>
                    <a:pt x="8059420" y="829690"/>
                  </a:lnTo>
                  <a:lnTo>
                    <a:pt x="8059420" y="165988"/>
                  </a:lnTo>
                  <a:lnTo>
                    <a:pt x="8053492" y="121855"/>
                  </a:lnTo>
                  <a:lnTo>
                    <a:pt x="8036762" y="82201"/>
                  </a:lnTo>
                  <a:lnTo>
                    <a:pt x="8010810" y="48609"/>
                  </a:lnTo>
                  <a:lnTo>
                    <a:pt x="7977218" y="22657"/>
                  </a:lnTo>
                  <a:lnTo>
                    <a:pt x="7937564" y="5927"/>
                  </a:lnTo>
                  <a:lnTo>
                    <a:pt x="7893431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35729" y="1604010"/>
              <a:ext cx="8059420" cy="995680"/>
            </a:xfrm>
            <a:custGeom>
              <a:avLst/>
              <a:gdLst/>
              <a:ahLst/>
              <a:cxnLst/>
              <a:rect l="l" t="t" r="r" b="b"/>
              <a:pathLst>
                <a:path w="8059420" h="995680">
                  <a:moveTo>
                    <a:pt x="0" y="165988"/>
                  </a:moveTo>
                  <a:lnTo>
                    <a:pt x="5927" y="121855"/>
                  </a:lnTo>
                  <a:lnTo>
                    <a:pt x="22657" y="82201"/>
                  </a:lnTo>
                  <a:lnTo>
                    <a:pt x="48609" y="48609"/>
                  </a:lnTo>
                  <a:lnTo>
                    <a:pt x="82201" y="22657"/>
                  </a:lnTo>
                  <a:lnTo>
                    <a:pt x="121855" y="5927"/>
                  </a:lnTo>
                  <a:lnTo>
                    <a:pt x="165989" y="0"/>
                  </a:lnTo>
                  <a:lnTo>
                    <a:pt x="7893431" y="0"/>
                  </a:lnTo>
                  <a:lnTo>
                    <a:pt x="7937564" y="5927"/>
                  </a:lnTo>
                  <a:lnTo>
                    <a:pt x="7977218" y="22657"/>
                  </a:lnTo>
                  <a:lnTo>
                    <a:pt x="8010810" y="48609"/>
                  </a:lnTo>
                  <a:lnTo>
                    <a:pt x="8036762" y="82201"/>
                  </a:lnTo>
                  <a:lnTo>
                    <a:pt x="8053492" y="121855"/>
                  </a:lnTo>
                  <a:lnTo>
                    <a:pt x="8059420" y="165988"/>
                  </a:lnTo>
                  <a:lnTo>
                    <a:pt x="8059420" y="829690"/>
                  </a:lnTo>
                  <a:lnTo>
                    <a:pt x="8053492" y="873824"/>
                  </a:lnTo>
                  <a:lnTo>
                    <a:pt x="8036762" y="913478"/>
                  </a:lnTo>
                  <a:lnTo>
                    <a:pt x="8010810" y="947070"/>
                  </a:lnTo>
                  <a:lnTo>
                    <a:pt x="7977218" y="973022"/>
                  </a:lnTo>
                  <a:lnTo>
                    <a:pt x="7937564" y="989752"/>
                  </a:lnTo>
                  <a:lnTo>
                    <a:pt x="7893431" y="995679"/>
                  </a:lnTo>
                  <a:lnTo>
                    <a:pt x="165989" y="995679"/>
                  </a:lnTo>
                  <a:lnTo>
                    <a:pt x="121855" y="989752"/>
                  </a:lnTo>
                  <a:lnTo>
                    <a:pt x="82201" y="973022"/>
                  </a:lnTo>
                  <a:lnTo>
                    <a:pt x="48609" y="947070"/>
                  </a:lnTo>
                  <a:lnTo>
                    <a:pt x="22657" y="913478"/>
                  </a:lnTo>
                  <a:lnTo>
                    <a:pt x="5927" y="873824"/>
                  </a:lnTo>
                  <a:lnTo>
                    <a:pt x="0" y="829690"/>
                  </a:lnTo>
                  <a:lnTo>
                    <a:pt x="0" y="165988"/>
                  </a:lnTo>
                  <a:close/>
                </a:path>
              </a:pathLst>
            </a:custGeom>
            <a:ln w="12700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929379" y="2796539"/>
            <a:ext cx="8069580" cy="955040"/>
            <a:chOff x="3929379" y="2796539"/>
            <a:chExt cx="8069580" cy="955040"/>
          </a:xfrm>
        </p:grpSpPr>
        <p:sp>
          <p:nvSpPr>
            <p:cNvPr id="8" name="object 8"/>
            <p:cNvSpPr/>
            <p:nvPr/>
          </p:nvSpPr>
          <p:spPr>
            <a:xfrm>
              <a:off x="3935729" y="2802889"/>
              <a:ext cx="8056880" cy="942340"/>
            </a:xfrm>
            <a:custGeom>
              <a:avLst/>
              <a:gdLst/>
              <a:ahLst/>
              <a:cxnLst/>
              <a:rect l="l" t="t" r="r" b="b"/>
              <a:pathLst>
                <a:path w="8056880" h="942339">
                  <a:moveTo>
                    <a:pt x="7899781" y="0"/>
                  </a:moveTo>
                  <a:lnTo>
                    <a:pt x="157099" y="0"/>
                  </a:lnTo>
                  <a:lnTo>
                    <a:pt x="107452" y="8011"/>
                  </a:lnTo>
                  <a:lnTo>
                    <a:pt x="64328" y="30317"/>
                  </a:lnTo>
                  <a:lnTo>
                    <a:pt x="30317" y="64328"/>
                  </a:lnTo>
                  <a:lnTo>
                    <a:pt x="8011" y="107452"/>
                  </a:lnTo>
                  <a:lnTo>
                    <a:pt x="0" y="157099"/>
                  </a:lnTo>
                  <a:lnTo>
                    <a:pt x="0" y="785240"/>
                  </a:lnTo>
                  <a:lnTo>
                    <a:pt x="8011" y="834887"/>
                  </a:lnTo>
                  <a:lnTo>
                    <a:pt x="30317" y="878011"/>
                  </a:lnTo>
                  <a:lnTo>
                    <a:pt x="64328" y="912022"/>
                  </a:lnTo>
                  <a:lnTo>
                    <a:pt x="107452" y="934328"/>
                  </a:lnTo>
                  <a:lnTo>
                    <a:pt x="157099" y="942340"/>
                  </a:lnTo>
                  <a:lnTo>
                    <a:pt x="7899781" y="942340"/>
                  </a:lnTo>
                  <a:lnTo>
                    <a:pt x="7949427" y="934328"/>
                  </a:lnTo>
                  <a:lnTo>
                    <a:pt x="7992551" y="912022"/>
                  </a:lnTo>
                  <a:lnTo>
                    <a:pt x="8026562" y="878011"/>
                  </a:lnTo>
                  <a:lnTo>
                    <a:pt x="8048868" y="834887"/>
                  </a:lnTo>
                  <a:lnTo>
                    <a:pt x="8056880" y="785240"/>
                  </a:lnTo>
                  <a:lnTo>
                    <a:pt x="8056880" y="157099"/>
                  </a:lnTo>
                  <a:lnTo>
                    <a:pt x="8048868" y="107452"/>
                  </a:lnTo>
                  <a:lnTo>
                    <a:pt x="8026562" y="64328"/>
                  </a:lnTo>
                  <a:lnTo>
                    <a:pt x="7992551" y="30317"/>
                  </a:lnTo>
                  <a:lnTo>
                    <a:pt x="7949427" y="8011"/>
                  </a:lnTo>
                  <a:lnTo>
                    <a:pt x="7899781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35729" y="2802889"/>
              <a:ext cx="8056880" cy="942340"/>
            </a:xfrm>
            <a:custGeom>
              <a:avLst/>
              <a:gdLst/>
              <a:ahLst/>
              <a:cxnLst/>
              <a:rect l="l" t="t" r="r" b="b"/>
              <a:pathLst>
                <a:path w="8056880" h="942339">
                  <a:moveTo>
                    <a:pt x="0" y="157099"/>
                  </a:moveTo>
                  <a:lnTo>
                    <a:pt x="8011" y="107452"/>
                  </a:lnTo>
                  <a:lnTo>
                    <a:pt x="30317" y="64328"/>
                  </a:lnTo>
                  <a:lnTo>
                    <a:pt x="64328" y="30317"/>
                  </a:lnTo>
                  <a:lnTo>
                    <a:pt x="107452" y="8011"/>
                  </a:lnTo>
                  <a:lnTo>
                    <a:pt x="157099" y="0"/>
                  </a:lnTo>
                  <a:lnTo>
                    <a:pt x="7899781" y="0"/>
                  </a:lnTo>
                  <a:lnTo>
                    <a:pt x="7949427" y="8011"/>
                  </a:lnTo>
                  <a:lnTo>
                    <a:pt x="7992551" y="30317"/>
                  </a:lnTo>
                  <a:lnTo>
                    <a:pt x="8026562" y="64328"/>
                  </a:lnTo>
                  <a:lnTo>
                    <a:pt x="8048868" y="107452"/>
                  </a:lnTo>
                  <a:lnTo>
                    <a:pt x="8056880" y="157099"/>
                  </a:lnTo>
                  <a:lnTo>
                    <a:pt x="8056880" y="785240"/>
                  </a:lnTo>
                  <a:lnTo>
                    <a:pt x="8048868" y="834887"/>
                  </a:lnTo>
                  <a:lnTo>
                    <a:pt x="8026562" y="878011"/>
                  </a:lnTo>
                  <a:lnTo>
                    <a:pt x="7992551" y="912022"/>
                  </a:lnTo>
                  <a:lnTo>
                    <a:pt x="7949427" y="934328"/>
                  </a:lnTo>
                  <a:lnTo>
                    <a:pt x="7899781" y="942340"/>
                  </a:lnTo>
                  <a:lnTo>
                    <a:pt x="157099" y="942340"/>
                  </a:lnTo>
                  <a:lnTo>
                    <a:pt x="107452" y="934328"/>
                  </a:lnTo>
                  <a:lnTo>
                    <a:pt x="64328" y="912022"/>
                  </a:lnTo>
                  <a:lnTo>
                    <a:pt x="30317" y="878011"/>
                  </a:lnTo>
                  <a:lnTo>
                    <a:pt x="8011" y="834887"/>
                  </a:lnTo>
                  <a:lnTo>
                    <a:pt x="0" y="785240"/>
                  </a:lnTo>
                  <a:lnTo>
                    <a:pt x="0" y="157099"/>
                  </a:lnTo>
                  <a:close/>
                </a:path>
              </a:pathLst>
            </a:custGeom>
            <a:ln w="12699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929379" y="3942079"/>
            <a:ext cx="8072120" cy="949960"/>
            <a:chOff x="3929379" y="3942079"/>
            <a:chExt cx="8072120" cy="949960"/>
          </a:xfrm>
        </p:grpSpPr>
        <p:sp>
          <p:nvSpPr>
            <p:cNvPr id="11" name="object 11"/>
            <p:cNvSpPr/>
            <p:nvPr/>
          </p:nvSpPr>
          <p:spPr>
            <a:xfrm>
              <a:off x="3935729" y="3948429"/>
              <a:ext cx="8059420" cy="937260"/>
            </a:xfrm>
            <a:custGeom>
              <a:avLst/>
              <a:gdLst/>
              <a:ahLst/>
              <a:cxnLst/>
              <a:rect l="l" t="t" r="r" b="b"/>
              <a:pathLst>
                <a:path w="8059420" h="937260">
                  <a:moveTo>
                    <a:pt x="7903210" y="0"/>
                  </a:moveTo>
                  <a:lnTo>
                    <a:pt x="156210" y="0"/>
                  </a:lnTo>
                  <a:lnTo>
                    <a:pt x="106850" y="7967"/>
                  </a:lnTo>
                  <a:lnTo>
                    <a:pt x="63971" y="30150"/>
                  </a:lnTo>
                  <a:lnTo>
                    <a:pt x="30150" y="63971"/>
                  </a:lnTo>
                  <a:lnTo>
                    <a:pt x="7967" y="106850"/>
                  </a:lnTo>
                  <a:lnTo>
                    <a:pt x="0" y="156210"/>
                  </a:lnTo>
                  <a:lnTo>
                    <a:pt x="0" y="781050"/>
                  </a:lnTo>
                  <a:lnTo>
                    <a:pt x="7967" y="830409"/>
                  </a:lnTo>
                  <a:lnTo>
                    <a:pt x="30150" y="873288"/>
                  </a:lnTo>
                  <a:lnTo>
                    <a:pt x="63971" y="907109"/>
                  </a:lnTo>
                  <a:lnTo>
                    <a:pt x="106850" y="929292"/>
                  </a:lnTo>
                  <a:lnTo>
                    <a:pt x="156210" y="937260"/>
                  </a:lnTo>
                  <a:lnTo>
                    <a:pt x="7903210" y="937260"/>
                  </a:lnTo>
                  <a:lnTo>
                    <a:pt x="7952569" y="929292"/>
                  </a:lnTo>
                  <a:lnTo>
                    <a:pt x="7995448" y="907109"/>
                  </a:lnTo>
                  <a:lnTo>
                    <a:pt x="8029269" y="873288"/>
                  </a:lnTo>
                  <a:lnTo>
                    <a:pt x="8051452" y="830409"/>
                  </a:lnTo>
                  <a:lnTo>
                    <a:pt x="8059420" y="781050"/>
                  </a:lnTo>
                  <a:lnTo>
                    <a:pt x="8059420" y="156210"/>
                  </a:lnTo>
                  <a:lnTo>
                    <a:pt x="8051452" y="106850"/>
                  </a:lnTo>
                  <a:lnTo>
                    <a:pt x="8029269" y="63971"/>
                  </a:lnTo>
                  <a:lnTo>
                    <a:pt x="7995448" y="30150"/>
                  </a:lnTo>
                  <a:lnTo>
                    <a:pt x="7952569" y="7967"/>
                  </a:lnTo>
                  <a:lnTo>
                    <a:pt x="7903210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5729" y="3948429"/>
              <a:ext cx="8059420" cy="937260"/>
            </a:xfrm>
            <a:custGeom>
              <a:avLst/>
              <a:gdLst/>
              <a:ahLst/>
              <a:cxnLst/>
              <a:rect l="l" t="t" r="r" b="b"/>
              <a:pathLst>
                <a:path w="8059420" h="937260">
                  <a:moveTo>
                    <a:pt x="0" y="156210"/>
                  </a:moveTo>
                  <a:lnTo>
                    <a:pt x="7967" y="106850"/>
                  </a:lnTo>
                  <a:lnTo>
                    <a:pt x="30150" y="63971"/>
                  </a:lnTo>
                  <a:lnTo>
                    <a:pt x="63971" y="30150"/>
                  </a:lnTo>
                  <a:lnTo>
                    <a:pt x="106850" y="7967"/>
                  </a:lnTo>
                  <a:lnTo>
                    <a:pt x="156210" y="0"/>
                  </a:lnTo>
                  <a:lnTo>
                    <a:pt x="7903210" y="0"/>
                  </a:lnTo>
                  <a:lnTo>
                    <a:pt x="7952569" y="7967"/>
                  </a:lnTo>
                  <a:lnTo>
                    <a:pt x="7995448" y="30150"/>
                  </a:lnTo>
                  <a:lnTo>
                    <a:pt x="8029269" y="63971"/>
                  </a:lnTo>
                  <a:lnTo>
                    <a:pt x="8051452" y="106850"/>
                  </a:lnTo>
                  <a:lnTo>
                    <a:pt x="8059420" y="156210"/>
                  </a:lnTo>
                  <a:lnTo>
                    <a:pt x="8059420" y="781050"/>
                  </a:lnTo>
                  <a:lnTo>
                    <a:pt x="8051452" y="830409"/>
                  </a:lnTo>
                  <a:lnTo>
                    <a:pt x="8029269" y="873288"/>
                  </a:lnTo>
                  <a:lnTo>
                    <a:pt x="7995448" y="907109"/>
                  </a:lnTo>
                  <a:lnTo>
                    <a:pt x="7952569" y="929292"/>
                  </a:lnTo>
                  <a:lnTo>
                    <a:pt x="7903210" y="937260"/>
                  </a:lnTo>
                  <a:lnTo>
                    <a:pt x="156210" y="937260"/>
                  </a:lnTo>
                  <a:lnTo>
                    <a:pt x="106850" y="929292"/>
                  </a:lnTo>
                  <a:lnTo>
                    <a:pt x="63971" y="907109"/>
                  </a:lnTo>
                  <a:lnTo>
                    <a:pt x="30150" y="873288"/>
                  </a:lnTo>
                  <a:lnTo>
                    <a:pt x="7967" y="830409"/>
                  </a:lnTo>
                  <a:lnTo>
                    <a:pt x="0" y="781050"/>
                  </a:lnTo>
                  <a:lnTo>
                    <a:pt x="0" y="156210"/>
                  </a:lnTo>
                  <a:close/>
                </a:path>
              </a:pathLst>
            </a:custGeom>
            <a:ln w="12700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929379" y="5130800"/>
            <a:ext cx="8069580" cy="998219"/>
            <a:chOff x="3929379" y="5130800"/>
            <a:chExt cx="8069580" cy="998219"/>
          </a:xfrm>
        </p:grpSpPr>
        <p:sp>
          <p:nvSpPr>
            <p:cNvPr id="14" name="object 14"/>
            <p:cNvSpPr/>
            <p:nvPr/>
          </p:nvSpPr>
          <p:spPr>
            <a:xfrm>
              <a:off x="3935729" y="5137150"/>
              <a:ext cx="8056880" cy="985519"/>
            </a:xfrm>
            <a:custGeom>
              <a:avLst/>
              <a:gdLst/>
              <a:ahLst/>
              <a:cxnLst/>
              <a:rect l="l" t="t" r="r" b="b"/>
              <a:pathLst>
                <a:path w="8056880" h="985520">
                  <a:moveTo>
                    <a:pt x="7892669" y="0"/>
                  </a:moveTo>
                  <a:lnTo>
                    <a:pt x="164211" y="0"/>
                  </a:lnTo>
                  <a:lnTo>
                    <a:pt x="120561" y="5866"/>
                  </a:lnTo>
                  <a:lnTo>
                    <a:pt x="81336" y="22422"/>
                  </a:lnTo>
                  <a:lnTo>
                    <a:pt x="48101" y="48101"/>
                  </a:lnTo>
                  <a:lnTo>
                    <a:pt x="22422" y="81336"/>
                  </a:lnTo>
                  <a:lnTo>
                    <a:pt x="5866" y="120561"/>
                  </a:lnTo>
                  <a:lnTo>
                    <a:pt x="0" y="164211"/>
                  </a:lnTo>
                  <a:lnTo>
                    <a:pt x="0" y="821258"/>
                  </a:lnTo>
                  <a:lnTo>
                    <a:pt x="5866" y="864924"/>
                  </a:lnTo>
                  <a:lnTo>
                    <a:pt x="22422" y="904162"/>
                  </a:lnTo>
                  <a:lnTo>
                    <a:pt x="48101" y="937407"/>
                  </a:lnTo>
                  <a:lnTo>
                    <a:pt x="81336" y="963092"/>
                  </a:lnTo>
                  <a:lnTo>
                    <a:pt x="120561" y="979652"/>
                  </a:lnTo>
                  <a:lnTo>
                    <a:pt x="164211" y="985519"/>
                  </a:lnTo>
                  <a:lnTo>
                    <a:pt x="7892669" y="985519"/>
                  </a:lnTo>
                  <a:lnTo>
                    <a:pt x="7936318" y="979652"/>
                  </a:lnTo>
                  <a:lnTo>
                    <a:pt x="7975543" y="963092"/>
                  </a:lnTo>
                  <a:lnTo>
                    <a:pt x="8008778" y="937407"/>
                  </a:lnTo>
                  <a:lnTo>
                    <a:pt x="8034457" y="904162"/>
                  </a:lnTo>
                  <a:lnTo>
                    <a:pt x="8051013" y="864924"/>
                  </a:lnTo>
                  <a:lnTo>
                    <a:pt x="8056880" y="821258"/>
                  </a:lnTo>
                  <a:lnTo>
                    <a:pt x="8056880" y="164211"/>
                  </a:lnTo>
                  <a:lnTo>
                    <a:pt x="8051013" y="120561"/>
                  </a:lnTo>
                  <a:lnTo>
                    <a:pt x="8034457" y="81336"/>
                  </a:lnTo>
                  <a:lnTo>
                    <a:pt x="8008778" y="48101"/>
                  </a:lnTo>
                  <a:lnTo>
                    <a:pt x="7975543" y="22422"/>
                  </a:lnTo>
                  <a:lnTo>
                    <a:pt x="7936318" y="5866"/>
                  </a:lnTo>
                  <a:lnTo>
                    <a:pt x="7892669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35729" y="5137150"/>
              <a:ext cx="8056880" cy="985519"/>
            </a:xfrm>
            <a:custGeom>
              <a:avLst/>
              <a:gdLst/>
              <a:ahLst/>
              <a:cxnLst/>
              <a:rect l="l" t="t" r="r" b="b"/>
              <a:pathLst>
                <a:path w="8056880" h="985520">
                  <a:moveTo>
                    <a:pt x="0" y="164211"/>
                  </a:moveTo>
                  <a:lnTo>
                    <a:pt x="5866" y="120561"/>
                  </a:lnTo>
                  <a:lnTo>
                    <a:pt x="22422" y="81336"/>
                  </a:lnTo>
                  <a:lnTo>
                    <a:pt x="48101" y="48101"/>
                  </a:lnTo>
                  <a:lnTo>
                    <a:pt x="81336" y="22422"/>
                  </a:lnTo>
                  <a:lnTo>
                    <a:pt x="120561" y="5866"/>
                  </a:lnTo>
                  <a:lnTo>
                    <a:pt x="164211" y="0"/>
                  </a:lnTo>
                  <a:lnTo>
                    <a:pt x="7892669" y="0"/>
                  </a:lnTo>
                  <a:lnTo>
                    <a:pt x="7936318" y="5866"/>
                  </a:lnTo>
                  <a:lnTo>
                    <a:pt x="7975543" y="22422"/>
                  </a:lnTo>
                  <a:lnTo>
                    <a:pt x="8008778" y="48101"/>
                  </a:lnTo>
                  <a:lnTo>
                    <a:pt x="8034457" y="81336"/>
                  </a:lnTo>
                  <a:lnTo>
                    <a:pt x="8051013" y="120561"/>
                  </a:lnTo>
                  <a:lnTo>
                    <a:pt x="8056880" y="164211"/>
                  </a:lnTo>
                  <a:lnTo>
                    <a:pt x="8056880" y="821258"/>
                  </a:lnTo>
                  <a:lnTo>
                    <a:pt x="8051013" y="864924"/>
                  </a:lnTo>
                  <a:lnTo>
                    <a:pt x="8034457" y="904162"/>
                  </a:lnTo>
                  <a:lnTo>
                    <a:pt x="8008778" y="937407"/>
                  </a:lnTo>
                  <a:lnTo>
                    <a:pt x="7975543" y="963092"/>
                  </a:lnTo>
                  <a:lnTo>
                    <a:pt x="7936318" y="979652"/>
                  </a:lnTo>
                  <a:lnTo>
                    <a:pt x="7892669" y="985519"/>
                  </a:lnTo>
                  <a:lnTo>
                    <a:pt x="164211" y="985519"/>
                  </a:lnTo>
                  <a:lnTo>
                    <a:pt x="120561" y="979652"/>
                  </a:lnTo>
                  <a:lnTo>
                    <a:pt x="81336" y="963092"/>
                  </a:lnTo>
                  <a:lnTo>
                    <a:pt x="48101" y="937407"/>
                  </a:lnTo>
                  <a:lnTo>
                    <a:pt x="22422" y="904162"/>
                  </a:lnTo>
                  <a:lnTo>
                    <a:pt x="5866" y="864924"/>
                  </a:lnTo>
                  <a:lnTo>
                    <a:pt x="0" y="821258"/>
                  </a:lnTo>
                  <a:lnTo>
                    <a:pt x="0" y="164211"/>
                  </a:lnTo>
                  <a:close/>
                </a:path>
              </a:pathLst>
            </a:custGeom>
            <a:ln w="12700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059809" y="1707134"/>
            <a:ext cx="7935340" cy="40959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825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Увеличен объем иллюстративного материала (фотографии, плакаты, карикатуры и др.)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125"/>
              </a:spcBef>
            </a:pPr>
            <a:endParaRPr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Сокращен объем статистических данных, уменьшено количество дат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889"/>
              </a:spcBef>
            </a:pP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Обеспечена преемственность с тремя действующими линейками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учебников по истории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445"/>
              </a:spcBef>
            </a:pPr>
            <a:endParaRPr sz="2400" dirty="0">
              <a:latin typeface="Trebuchet MS"/>
              <a:cs typeface="Trebuchet MS"/>
            </a:endParaRPr>
          </a:p>
          <a:p>
            <a:pPr marL="1524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Исторические события освещаются вплоть до 2022 г.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750" y="1508238"/>
            <a:ext cx="1624373" cy="263019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0517" y="1998464"/>
            <a:ext cx="1827558" cy="187580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903" y="4398760"/>
            <a:ext cx="2299987" cy="19977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39" y="17779"/>
            <a:ext cx="12145010" cy="1292860"/>
            <a:chOff x="53339" y="17779"/>
            <a:chExt cx="12145010" cy="1292860"/>
          </a:xfrm>
        </p:grpSpPr>
        <p:sp>
          <p:nvSpPr>
            <p:cNvPr id="3" name="object 3"/>
            <p:cNvSpPr/>
            <p:nvPr/>
          </p:nvSpPr>
          <p:spPr>
            <a:xfrm>
              <a:off x="59689" y="24129"/>
              <a:ext cx="12132310" cy="1280160"/>
            </a:xfrm>
            <a:custGeom>
              <a:avLst/>
              <a:gdLst/>
              <a:ahLst/>
              <a:cxnLst/>
              <a:rect l="l" t="t" r="r" b="b"/>
              <a:pathLst>
                <a:path w="12132310" h="1280160">
                  <a:moveTo>
                    <a:pt x="12132310" y="0"/>
                  </a:moveTo>
                  <a:lnTo>
                    <a:pt x="0" y="0"/>
                  </a:lnTo>
                  <a:lnTo>
                    <a:pt x="0" y="1280160"/>
                  </a:lnTo>
                  <a:lnTo>
                    <a:pt x="12132310" y="1280160"/>
                  </a:lnTo>
                  <a:lnTo>
                    <a:pt x="12132310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689" y="24129"/>
              <a:ext cx="12132310" cy="1280160"/>
            </a:xfrm>
            <a:custGeom>
              <a:avLst/>
              <a:gdLst/>
              <a:ahLst/>
              <a:cxnLst/>
              <a:rect l="l" t="t" r="r" b="b"/>
              <a:pathLst>
                <a:path w="12132310" h="1280160">
                  <a:moveTo>
                    <a:pt x="12132310" y="0"/>
                  </a:moveTo>
                  <a:lnTo>
                    <a:pt x="0" y="0"/>
                  </a:lnTo>
                  <a:lnTo>
                    <a:pt x="0" y="1280160"/>
                  </a:lnTo>
                  <a:lnTo>
                    <a:pt x="12132310" y="1280160"/>
                  </a:lnTo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2113260" cy="789254"/>
          </a:xfrm>
          <a:prstGeom prst="rect">
            <a:avLst/>
          </a:prstGeom>
        </p:spPr>
        <p:txBody>
          <a:bodyPr vert="horz" wrap="square" lIns="0" tIns="232981" rIns="0" bIns="0" rtlCol="0">
            <a:spAutoFit/>
          </a:bodyPr>
          <a:lstStyle/>
          <a:p>
            <a:pPr marL="995044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Основные изменения в содержании учебников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089660" y="1292860"/>
            <a:ext cx="10132060" cy="5473700"/>
            <a:chOff x="1089660" y="1292860"/>
            <a:chExt cx="10132060" cy="5473700"/>
          </a:xfrm>
        </p:grpSpPr>
        <p:sp>
          <p:nvSpPr>
            <p:cNvPr id="8" name="object 8"/>
            <p:cNvSpPr/>
            <p:nvPr/>
          </p:nvSpPr>
          <p:spPr>
            <a:xfrm>
              <a:off x="1089660" y="1292860"/>
              <a:ext cx="10132060" cy="5473700"/>
            </a:xfrm>
            <a:custGeom>
              <a:avLst/>
              <a:gdLst/>
              <a:ahLst/>
              <a:cxnLst/>
              <a:rect l="l" t="t" r="r" b="b"/>
              <a:pathLst>
                <a:path w="10132060" h="5473700">
                  <a:moveTo>
                    <a:pt x="10132060" y="0"/>
                  </a:moveTo>
                  <a:lnTo>
                    <a:pt x="0" y="0"/>
                  </a:lnTo>
                  <a:lnTo>
                    <a:pt x="0" y="5473700"/>
                  </a:lnTo>
                  <a:lnTo>
                    <a:pt x="10132060" y="5473700"/>
                  </a:lnTo>
                  <a:lnTo>
                    <a:pt x="101320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90930" y="1731010"/>
              <a:ext cx="3164840" cy="2049780"/>
            </a:xfrm>
            <a:custGeom>
              <a:avLst/>
              <a:gdLst/>
              <a:ahLst/>
              <a:cxnLst/>
              <a:rect l="l" t="t" r="r" b="b"/>
              <a:pathLst>
                <a:path w="3164840" h="2049779">
                  <a:moveTo>
                    <a:pt x="0" y="2049780"/>
                  </a:moveTo>
                  <a:lnTo>
                    <a:pt x="3164840" y="2049780"/>
                  </a:lnTo>
                  <a:lnTo>
                    <a:pt x="3164840" y="0"/>
                  </a:lnTo>
                  <a:lnTo>
                    <a:pt x="0" y="0"/>
                  </a:lnTo>
                  <a:lnTo>
                    <a:pt x="0" y="2049780"/>
                  </a:lnTo>
                  <a:close/>
                </a:path>
              </a:pathLst>
            </a:custGeom>
            <a:ln w="12700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84580" y="1724660"/>
            <a:ext cx="3177540" cy="2133148"/>
          </a:xfrm>
          <a:prstGeom prst="rect">
            <a:avLst/>
          </a:prstGeom>
          <a:solidFill>
            <a:srgbClr val="436FB7"/>
          </a:solidFill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ts val="2280"/>
              </a:lnSpc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Переработан раздел</a:t>
            </a:r>
            <a:endParaRPr dirty="0">
              <a:latin typeface="Trebuchet MS"/>
              <a:cs typeface="Trebuchet MS"/>
            </a:endParaRPr>
          </a:p>
          <a:p>
            <a:pPr marL="133350" marR="129539" indent="-1270" algn="ctr">
              <a:lnSpc>
                <a:spcPct val="90000"/>
              </a:lnSpc>
              <a:spcBef>
                <a:spcPts val="120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о Первой мировой войне, уточнены цели сторон, роль России в войне, значение войны в </a:t>
            </a:r>
            <a:r>
              <a:rPr dirty="0" err="1">
                <a:solidFill>
                  <a:srgbClr val="FFFFFF"/>
                </a:solidFill>
                <a:latin typeface="Trebuchet MS"/>
                <a:cs typeface="Trebuchet MS"/>
              </a:rPr>
              <a:t>общемировом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контексте</a:t>
            </a:r>
            <a:endParaRPr lang="ru-RU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33350" marR="129539" indent="-1270" algn="ctr">
              <a:lnSpc>
                <a:spcPct val="90000"/>
              </a:lnSpc>
              <a:spcBef>
                <a:spcPts val="120"/>
              </a:spcBef>
            </a:pPr>
            <a:endParaRPr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23740" y="1722120"/>
            <a:ext cx="3223260" cy="2218556"/>
          </a:xfrm>
          <a:prstGeom prst="rect">
            <a:avLst/>
          </a:prstGeom>
          <a:solidFill>
            <a:srgbClr val="436FB7"/>
          </a:solidFill>
          <a:ln w="3175">
            <a:solidFill>
              <a:srgbClr val="436FB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ts val="2280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Показан вклад СССР в победу</a:t>
            </a:r>
            <a:endParaRPr sz="2000" dirty="0">
              <a:latin typeface="Trebuchet MS"/>
              <a:cs typeface="Trebuchet MS"/>
            </a:endParaRPr>
          </a:p>
          <a:p>
            <a:pPr algn="ctr">
              <a:lnSpc>
                <a:spcPts val="2280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во Второй </a:t>
            </a:r>
            <a:r>
              <a:rPr sz="2000" dirty="0" err="1">
                <a:solidFill>
                  <a:srgbClr val="FFFFFF"/>
                </a:solidFill>
                <a:latin typeface="Trebuchet MS"/>
                <a:cs typeface="Trebuchet MS"/>
              </a:rPr>
              <a:t>мировой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войне</a:t>
            </a:r>
            <a:endParaRPr lang="ru-RU" sz="200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algn="ctr">
              <a:lnSpc>
                <a:spcPts val="2280"/>
              </a:lnSpc>
            </a:pPr>
            <a:endParaRPr lang="ru-RU" sz="20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algn="ctr">
              <a:lnSpc>
                <a:spcPts val="2280"/>
              </a:lnSpc>
            </a:pP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63089" y="4065270"/>
            <a:ext cx="3815079" cy="2278380"/>
          </a:xfrm>
          <a:custGeom>
            <a:avLst/>
            <a:gdLst/>
            <a:ahLst/>
            <a:cxnLst/>
            <a:rect l="l" t="t" r="r" b="b"/>
            <a:pathLst>
              <a:path w="3815079" h="2278379">
                <a:moveTo>
                  <a:pt x="0" y="2278379"/>
                </a:moveTo>
                <a:lnTo>
                  <a:pt x="3815079" y="2278379"/>
                </a:lnTo>
                <a:lnTo>
                  <a:pt x="3815079" y="0"/>
                </a:lnTo>
                <a:lnTo>
                  <a:pt x="0" y="0"/>
                </a:lnTo>
                <a:lnTo>
                  <a:pt x="0" y="2278379"/>
                </a:lnTo>
                <a:close/>
              </a:path>
            </a:pathLst>
          </a:custGeom>
          <a:ln w="12700">
            <a:solidFill>
              <a:srgbClr val="436F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56739" y="4058920"/>
            <a:ext cx="3821429" cy="2282676"/>
          </a:xfrm>
          <a:prstGeom prst="rect">
            <a:avLst/>
          </a:prstGeom>
          <a:solidFill>
            <a:srgbClr val="436FB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295275" marR="203200" indent="-86360">
              <a:lnSpc>
                <a:spcPts val="2160"/>
              </a:lnSpc>
            </a:pPr>
            <a:r>
              <a:rPr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Переработаны</a:t>
            </a:r>
            <a:r>
              <a:rPr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разделы, посвященные 1970-м, 1980-м, 1990-м и 2000-м </a:t>
            </a:r>
            <a:r>
              <a:rPr dirty="0" err="1">
                <a:solidFill>
                  <a:srgbClr val="FFFFFF"/>
                </a:solidFill>
                <a:latin typeface="Trebuchet MS"/>
                <a:cs typeface="Trebuchet MS"/>
              </a:rPr>
              <a:t>гг</a:t>
            </a:r>
            <a:r>
              <a:rPr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ru-RU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95275" marR="203200" indent="-86360">
              <a:lnSpc>
                <a:spcPts val="2160"/>
              </a:lnSpc>
            </a:pPr>
            <a:endParaRPr lang="ru-RU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95275" marR="203200" indent="-86360">
              <a:lnSpc>
                <a:spcPts val="2160"/>
              </a:lnSpc>
            </a:pPr>
            <a:endParaRPr lang="ru-RU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95275" marR="203200" indent="-86360">
              <a:lnSpc>
                <a:spcPts val="2160"/>
              </a:lnSpc>
            </a:pPr>
            <a:endParaRPr lang="ru-RU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95275" marR="203200" indent="-86360">
              <a:lnSpc>
                <a:spcPts val="2160"/>
              </a:lnSpc>
            </a:pPr>
            <a:endParaRPr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20129" y="4009390"/>
            <a:ext cx="4163060" cy="2268220"/>
          </a:xfrm>
          <a:custGeom>
            <a:avLst/>
            <a:gdLst/>
            <a:ahLst/>
            <a:cxnLst/>
            <a:rect l="l" t="t" r="r" b="b"/>
            <a:pathLst>
              <a:path w="4163059" h="2268220">
                <a:moveTo>
                  <a:pt x="0" y="2268220"/>
                </a:moveTo>
                <a:lnTo>
                  <a:pt x="4163060" y="2268220"/>
                </a:lnTo>
                <a:lnTo>
                  <a:pt x="4163060" y="0"/>
                </a:lnTo>
                <a:lnTo>
                  <a:pt x="0" y="0"/>
                </a:lnTo>
                <a:lnTo>
                  <a:pt x="0" y="2268220"/>
                </a:lnTo>
                <a:close/>
              </a:path>
            </a:pathLst>
          </a:custGeom>
          <a:ln w="12700">
            <a:solidFill>
              <a:srgbClr val="436F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13779" y="4055278"/>
            <a:ext cx="4175760" cy="2280920"/>
          </a:xfrm>
          <a:prstGeom prst="rect">
            <a:avLst/>
          </a:prstGeom>
          <a:solidFill>
            <a:srgbClr val="436FB7"/>
          </a:solidFill>
        </p:spPr>
        <p:txBody>
          <a:bodyPr vert="horz" wrap="square" lIns="0" tIns="1492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7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86055" marR="182880" indent="-635" algn="ctr">
              <a:lnSpc>
                <a:spcPct val="90100"/>
              </a:lnSpc>
              <a:spcBef>
                <a:spcPts val="5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Добавлены параграфы о современной истории России: присоединение Крыма, пандемия коронавируса, специальная военная операция (СВО), вхождение новых субъектов в </a:t>
            </a:r>
            <a:r>
              <a:rPr dirty="0" err="1">
                <a:solidFill>
                  <a:srgbClr val="FFFFFF"/>
                </a:solidFill>
                <a:latin typeface="Trebuchet MS"/>
                <a:cs typeface="Trebuchet MS"/>
              </a:rPr>
              <a:t>Российскую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Федерацию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08619" y="1744979"/>
            <a:ext cx="3220720" cy="2005036"/>
          </a:xfrm>
          <a:prstGeom prst="rect">
            <a:avLst/>
          </a:prstGeom>
          <a:solidFill>
            <a:srgbClr val="436FB7"/>
          </a:solidFill>
          <a:ln w="3175">
            <a:solidFill>
              <a:srgbClr val="436FB7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7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323850" marR="166370" indent="-3810" algn="ctr">
              <a:lnSpc>
                <a:spcPct val="100000"/>
              </a:lnSpc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Представлена тема геноцида советского народа в годы Великой </a:t>
            </a:r>
            <a:r>
              <a:rPr dirty="0" err="1">
                <a:solidFill>
                  <a:srgbClr val="FFFFFF"/>
                </a:solidFill>
                <a:latin typeface="Trebuchet MS"/>
                <a:cs typeface="Trebuchet MS"/>
              </a:rPr>
              <a:t>Отечественной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войны</a:t>
            </a:r>
            <a:endParaRPr lang="ru-RU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323850" marR="166370" indent="-3810" algn="ctr">
              <a:lnSpc>
                <a:spcPct val="100000"/>
              </a:lnSpc>
            </a:pPr>
            <a:endParaRPr lang="ru-RU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323850" marR="166370" indent="-3810" algn="ctr">
              <a:lnSpc>
                <a:spcPct val="100000"/>
              </a:lnSpc>
            </a:pPr>
            <a:endParaRPr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179" y="84709"/>
            <a:ext cx="11897360" cy="53784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000" dirty="0"/>
              <a:t>Пример представления содержания. Первая мировая война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36497"/>
            <a:ext cx="4390921" cy="537906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40859" y="6116320"/>
            <a:ext cx="7726680" cy="298159"/>
          </a:xfrm>
          <a:prstGeom prst="rect">
            <a:avLst/>
          </a:prstGeom>
          <a:ln w="10159">
            <a:solidFill>
              <a:srgbClr val="436FB7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5"/>
              </a:spcBef>
            </a:pP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Показана активная патриотическая деятельность дома Романовых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0859" y="3982720"/>
            <a:ext cx="7726680" cy="296235"/>
          </a:xfrm>
          <a:prstGeom prst="rect">
            <a:avLst/>
          </a:prstGeom>
          <a:ln w="10159">
            <a:solidFill>
              <a:srgbClr val="436FB7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Героями войны представлены не только полководцы, но и обычные люди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40859" y="4475479"/>
            <a:ext cx="7726680" cy="818814"/>
          </a:xfrm>
          <a:prstGeom prst="rect">
            <a:avLst/>
          </a:prstGeom>
          <a:ln w="10159">
            <a:solidFill>
              <a:srgbClr val="436FB7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1453515">
              <a:lnSpc>
                <a:spcPct val="100000"/>
              </a:lnSpc>
              <a:spcBef>
                <a:spcPts val="265"/>
              </a:spcBef>
            </a:pP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На фронтах основную массу войск составляли не кадровые военные, как в предыдущих войнах, а </a:t>
            </a:r>
            <a:r>
              <a:rPr sz="1700" dirty="0" err="1">
                <a:solidFill>
                  <a:srgbClr val="436FB7"/>
                </a:solidFill>
                <a:latin typeface="Trebuchet MS"/>
                <a:cs typeface="Trebuchet MS"/>
              </a:rPr>
              <a:t>миллионы</a:t>
            </a: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мобилизованных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40859" y="5290820"/>
            <a:ext cx="7726680" cy="820738"/>
          </a:xfrm>
          <a:prstGeom prst="rect">
            <a:avLst/>
          </a:prstGeom>
          <a:ln w="10159">
            <a:solidFill>
              <a:srgbClr val="436FB7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1440" marR="99695">
              <a:lnSpc>
                <a:spcPct val="100000"/>
              </a:lnSpc>
              <a:spcBef>
                <a:spcPts val="280"/>
              </a:spcBef>
            </a:pP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Россия, как и другие воющие страны, была не готова к ведению длительной войны, но к началу 1916 г. удалось значительно нарастить военное производство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0859" y="1379219"/>
            <a:ext cx="7726680" cy="817530"/>
          </a:xfrm>
          <a:prstGeom prst="rect">
            <a:avLst/>
          </a:prstGeom>
          <a:ln w="10159">
            <a:solidFill>
              <a:srgbClr val="436FB7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</a:pP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Формально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не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имея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друг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к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другу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территориальных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претензий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накануне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Первой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мировой</a:t>
            </a:r>
            <a:r>
              <a:rPr lang="ru-RU"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войны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,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страны-участницы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стремились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к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пересмотру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границ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,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каждая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в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свою</a:t>
            </a:r>
            <a:r>
              <a:rPr sz="1700" dirty="0" smtClean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17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пользу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40859" y="2933700"/>
            <a:ext cx="7726680" cy="1079783"/>
          </a:xfrm>
          <a:prstGeom prst="rect">
            <a:avLst/>
          </a:prstGeom>
          <a:ln w="10159">
            <a:solidFill>
              <a:srgbClr val="436FB7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 marR="892175" algn="just">
              <a:lnSpc>
                <a:spcPct val="100000"/>
              </a:lnSpc>
              <a:spcBef>
                <a:spcPts val="260"/>
              </a:spcBef>
            </a:pP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Россия внесла огромный вклад в разгром германской армии как на Восточном, так и на Западном фронте. Армия России своевременно, иногда в ущерб своим интересам, приходила на помощь союзникам</a:t>
            </a:r>
            <a:endParaRPr sz="17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40859" y="2161539"/>
            <a:ext cx="7726680" cy="557204"/>
          </a:xfrm>
          <a:prstGeom prst="rect">
            <a:avLst/>
          </a:prstGeom>
          <a:ln w="10159">
            <a:solidFill>
              <a:srgbClr val="436FB7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841375">
              <a:lnSpc>
                <a:spcPct val="100000"/>
              </a:lnSpc>
              <a:spcBef>
                <a:spcPts val="265"/>
              </a:spcBef>
            </a:pP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Первая мировая война привела к серьезным переменам не только в воевавших, но и в нейтральных странах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26097" y="54673"/>
            <a:ext cx="11361103" cy="107465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600" dirty="0"/>
              <a:t>Пример представления содержания. Великая Отечественная война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33950" y="1575053"/>
            <a:ext cx="672465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436FB7"/>
                </a:solidFill>
                <a:latin typeface="Trebuchet MS"/>
                <a:cs typeface="Trebuchet MS"/>
              </a:rPr>
              <a:t>Треть учебника посвящена Великой Отечественной войне (12 параграфов, 174 стр.).</a:t>
            </a:r>
            <a:endParaRPr sz="2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745689" y="2487610"/>
            <a:ext cx="6739890" cy="4189729"/>
            <a:chOff x="4745689" y="2487610"/>
            <a:chExt cx="6739890" cy="418972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5689" y="2487610"/>
              <a:ext cx="6739728" cy="41896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3940" y="2595880"/>
              <a:ext cx="6527800" cy="397764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66115" y="1412594"/>
            <a:ext cx="4142104" cy="5445760"/>
            <a:chOff x="366115" y="1412594"/>
            <a:chExt cx="4142104" cy="54457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115" y="1412594"/>
              <a:ext cx="4141498" cy="54454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7040" y="1493519"/>
              <a:ext cx="3975100" cy="53644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1200" y="54673"/>
            <a:ext cx="11252200" cy="107465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600" dirty="0"/>
              <a:t>Пример представления содержания. Великая Отечественная война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74996" y="2362200"/>
            <a:ext cx="6569075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71145" algn="l"/>
                <a:tab pos="1485900" algn="l"/>
                <a:tab pos="2730500" algn="l"/>
                <a:tab pos="3081020" algn="l"/>
                <a:tab pos="4168775" algn="l"/>
                <a:tab pos="4727575" algn="l"/>
                <a:tab pos="5636895" algn="l"/>
              </a:tabLst>
            </a:pPr>
            <a:r>
              <a:rPr sz="2000" dirty="0">
                <a:solidFill>
                  <a:srgbClr val="54585D"/>
                </a:solidFill>
                <a:latin typeface="Trebuchet MS"/>
                <a:cs typeface="Trebuchet MS"/>
              </a:rPr>
              <a:t>«Народам	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Советского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Союза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пришлось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вступить</a:t>
            </a:r>
            <a:r>
              <a:rPr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в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смертельную</a:t>
            </a:r>
            <a:r>
              <a:rPr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схватку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с </a:t>
            </a:r>
            <a:r>
              <a:rPr sz="2000" dirty="0" err="1">
                <a:solidFill>
                  <a:srgbClr val="54585D"/>
                </a:solidFill>
                <a:latin typeface="Trebuchet MS"/>
                <a:cs typeface="Trebuchet MS"/>
              </a:rPr>
              <a:t>агрессором</a:t>
            </a:r>
            <a:r>
              <a:rPr sz="2000" dirty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не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за</a:t>
            </a:r>
            <a:r>
              <a:rPr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п</a:t>
            </a:r>
            <a:r>
              <a:rPr sz="2000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олитическое</a:t>
            </a:r>
            <a:r>
              <a:rPr lang="ru-RU" sz="2000" dirty="0" smtClean="0">
                <a:solidFill>
                  <a:srgbClr val="54585D"/>
                </a:solidFill>
                <a:latin typeface="Trebuchet MS"/>
                <a:cs typeface="Trebuchet MS"/>
              </a:rPr>
              <a:t> влияние в мире и даже не за тип государственного устройства, а за своё физическое существование,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74996" y="3923404"/>
            <a:ext cx="6655054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54585D"/>
                </a:solidFill>
                <a:latin typeface="Trebuchet MS"/>
                <a:cs typeface="Trebuchet MS"/>
              </a:rPr>
              <a:t>за сохранение России как страны. Мы по праву называем ту войну Великой Отечественной. Она была Великой по своим целям, масштабам и всемирно-историческому значению ее результатов. Отечественной – потому что речь шла о существовании нашего Отечества, о свободе и независимости Родины» (с. 309).</a:t>
            </a:r>
            <a:endParaRPr sz="2000" dirty="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1615" y="1457396"/>
            <a:ext cx="4375150" cy="5318125"/>
            <a:chOff x="551615" y="1457396"/>
            <a:chExt cx="4375150" cy="531812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615" y="1457396"/>
              <a:ext cx="4375030" cy="53178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1529080"/>
              <a:ext cx="4208780" cy="517906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257800" y="152908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Объясняется, почему война называется ВЕЛИКАЯ ОТЕЧЕСТВЕННАЯ.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084" y="66992"/>
            <a:ext cx="11613516" cy="107465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600" dirty="0"/>
              <a:t>Пример представления содержания. Великая Отечественная война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52800" y="1438275"/>
            <a:ext cx="8452866" cy="36445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367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54585D"/>
                </a:solidFill>
                <a:latin typeface="Trebuchet MS"/>
                <a:cs typeface="Trebuchet MS"/>
              </a:rPr>
              <a:t>Подробно рассказывается о защите Брестской крепости, об истории обороны Москвы, блокаде Ленинграда, Сталинградской и Курской битвах, а также об освобождении народов Европы во время Великой Отечественной войны.</a:t>
            </a:r>
            <a:endParaRPr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>
                <a:solidFill>
                  <a:srgbClr val="54585D"/>
                </a:solidFill>
                <a:latin typeface="Trebuchet MS"/>
                <a:cs typeface="Trebuchet MS"/>
              </a:rPr>
              <a:t>Показан героизм советского народа на фронте и в тылу. «В рядах народных мстителей</a:t>
            </a:r>
            <a:endParaRPr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>
                <a:solidFill>
                  <a:srgbClr val="54585D"/>
                </a:solidFill>
                <a:latin typeface="Trebuchet MS"/>
                <a:cs typeface="Trebuchet MS"/>
              </a:rPr>
              <a:t>воевали не только взрослые, но и дети».</a:t>
            </a:r>
            <a:endParaRPr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775"/>
              </a:spcBef>
            </a:pPr>
            <a:r>
              <a:rPr dirty="0">
                <a:solidFill>
                  <a:srgbClr val="54585D"/>
                </a:solidFill>
                <a:latin typeface="Trebuchet MS"/>
                <a:cs typeface="Trebuchet MS"/>
              </a:rPr>
              <a:t>Подробно рассказывается о геноциде советского народа в годы Великой Отечественной войны (айнзатцгруппы, гетто, концлагеря, политика «выжженной земли»).</a:t>
            </a:r>
            <a:endParaRPr dirty="0">
              <a:latin typeface="Trebuchet MS"/>
              <a:cs typeface="Trebuchet MS"/>
            </a:endParaRPr>
          </a:p>
          <a:p>
            <a:pPr marL="16510" marR="105410">
              <a:lnSpc>
                <a:spcPct val="100000"/>
              </a:lnSpc>
              <a:spcBef>
                <a:spcPts val="1210"/>
              </a:spcBef>
            </a:pPr>
            <a:r>
              <a:rPr dirty="0">
                <a:solidFill>
                  <a:srgbClr val="54585D"/>
                </a:solidFill>
                <a:latin typeface="Trebuchet MS"/>
                <a:cs typeface="Trebuchet MS"/>
              </a:rPr>
              <a:t>При описании событий Великой Отечественной войны акцент сделан на том, как исход Великой Отечественной войны повлиял на весь последующий ход мировой истории.</a:t>
            </a:r>
            <a:endParaRPr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295400"/>
            <a:ext cx="2813847" cy="30607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0" y="4724400"/>
            <a:ext cx="5535668" cy="2212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1808461" cy="952056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550"/>
              </a:spcBef>
            </a:pPr>
            <a:r>
              <a:rPr sz="2500" dirty="0"/>
              <a:t>Примеры заданий, формирующих личностные, метапредметные, предметные результаты по теме «Великая Отечественная война»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172585"/>
              </p:ext>
            </p:extLst>
          </p:nvPr>
        </p:nvGraphicFramePr>
        <p:xfrm>
          <a:off x="5257801" y="1394205"/>
          <a:ext cx="6818882" cy="54608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2794"/>
                <a:gridCol w="5296088"/>
              </a:tblGrid>
              <a:tr h="44259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600" spc="-2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Формируемые</a:t>
                      </a:r>
                      <a:r>
                        <a:rPr sz="16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результаты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6F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95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spc="0" baseline="0" dirty="0">
                        <a:latin typeface="Times New Roman"/>
                        <a:cs typeface="Times New Roman"/>
                      </a:endParaRPr>
                    </a:p>
                    <a:p>
                      <a:pPr marL="69850" marR="438784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Личностные результаты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1200" spc="0" baseline="0" dirty="0">
                        <a:latin typeface="Times New Roman"/>
                        <a:cs typeface="Times New Roman"/>
                      </a:endParaRPr>
                    </a:p>
                    <a:p>
                      <a:pPr marL="69850" marR="56515">
                        <a:lnSpc>
                          <a:spcPct val="100000"/>
                        </a:lnSpc>
                        <a:tabLst>
                          <a:tab pos="1190625" algn="l"/>
                          <a:tab pos="2061845" algn="l"/>
                          <a:tab pos="3308985" algn="l"/>
                        </a:tabLst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Патриотического	воспитания:	</a:t>
                      </a: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сформированность	российской гражданской идентичности, патриотизма, уважения к своему народу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757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spc="0" baseline="0" dirty="0">
                        <a:latin typeface="Times New Roman"/>
                        <a:cs typeface="Times New Roman"/>
                      </a:endParaRPr>
                    </a:p>
                    <a:p>
                      <a:pPr marL="69850" marR="1670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Метапредметные результаты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 сфере познавательных универсальных учебных действий: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229235" indent="-159385">
                        <a:lnSpc>
                          <a:spcPct val="100000"/>
                        </a:lnSpc>
                        <a:spcBef>
                          <a:spcPts val="100"/>
                        </a:spcBef>
                        <a:buChar char="-"/>
                        <a:tabLst>
                          <a:tab pos="229235" algn="l"/>
                        </a:tabLst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базовые логические действия: </a:t>
                      </a: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определять цели деятельности,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задавать параметры и критерии их достижения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 marR="59690" indent="90805" algn="just">
                        <a:lnSpc>
                          <a:spcPct val="107000"/>
                        </a:lnSpc>
                        <a:buChar char="-"/>
                        <a:tabLst>
                          <a:tab pos="160655" algn="l"/>
                        </a:tabLst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базовые исследовательские действия: </a:t>
                      </a: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систематизировать и обобщать исторические факты; формулировать и обосновывать выводы; представлять результаты своей деятельности в различных формах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175895" indent="-106045" algn="just">
                        <a:lnSpc>
                          <a:spcPct val="100000"/>
                        </a:lnSpc>
                        <a:spcBef>
                          <a:spcPts val="100"/>
                        </a:spcBef>
                        <a:buChar char="-"/>
                        <a:tabLst>
                          <a:tab pos="175895" algn="l"/>
                        </a:tabLst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работа с информацией: </a:t>
                      </a: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осуществлять анализ учебной и внеучебной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 marR="61594" algn="just">
                        <a:lnSpc>
                          <a:spcPct val="1069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исторической  информации;  извлекать,  сопоставлять, систематизировать и интерпретировать информацию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 algn="just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 сфере универсальных учебных регулятивных действий: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 marR="56515" algn="just">
                        <a:lnSpc>
                          <a:spcPct val="107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— владение приемами самоорганизации своей учебной и общественной работы (выявление проблемы, требующей решения; составление плана действий и определение способа решения)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93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spc="0" baseline="0">
                        <a:latin typeface="Times New Roman"/>
                        <a:cs typeface="Times New Roman"/>
                      </a:endParaRPr>
                    </a:p>
                    <a:p>
                      <a:pPr marL="69850" marR="418465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Предметные результаты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56515" algn="just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Умение составлять описание (реконструкцию) в устной и письменной форме исторических событий, явлений, процессов… формулировать и обосновывать собственную точку зрения (версию, оценку) с использованием фактического материала, источников разных типов; умение выявлять существенные черты исторических событий, явлений, процессов; систематизировать историческую информацию в соответствии с заданными критериями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</a:txBody>
                  <a:tcPr marL="0" marR="0" marT="508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184" y="1577339"/>
            <a:ext cx="2273916" cy="3378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184" y="5486400"/>
            <a:ext cx="4692306" cy="96011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15824" y="4343400"/>
            <a:ext cx="3373120" cy="988950"/>
            <a:chOff x="436880" y="3472179"/>
            <a:chExt cx="5748020" cy="197866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580" y="3484879"/>
              <a:ext cx="5722620" cy="195326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3230" y="3478529"/>
              <a:ext cx="5735320" cy="1965960"/>
            </a:xfrm>
            <a:custGeom>
              <a:avLst/>
              <a:gdLst/>
              <a:ahLst/>
              <a:cxnLst/>
              <a:rect l="l" t="t" r="r" b="b"/>
              <a:pathLst>
                <a:path w="5735320" h="1965960">
                  <a:moveTo>
                    <a:pt x="0" y="1965960"/>
                  </a:moveTo>
                  <a:lnTo>
                    <a:pt x="5735320" y="1965960"/>
                  </a:lnTo>
                  <a:lnTo>
                    <a:pt x="5735320" y="0"/>
                  </a:lnTo>
                  <a:lnTo>
                    <a:pt x="0" y="0"/>
                  </a:lnTo>
                  <a:lnTo>
                    <a:pt x="0" y="1965960"/>
                  </a:lnTo>
                  <a:close/>
                </a:path>
              </a:pathLst>
            </a:custGeom>
            <a:ln w="127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24803" y="1986851"/>
            <a:ext cx="4628198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Представленные в презентации вопросы и задания к главе «Великая Отечественная война» взяты из учебника «История России. 1914-1945 гг.» 10 класс. Учебные задания и вопросы по событиям Великой Отечественной войны имеют огромный потенциал</a:t>
            </a:r>
            <a:endParaRPr sz="1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при формировании личностных результатов обучающихся, а именно: гражданского,</a:t>
            </a:r>
            <a:endParaRPr sz="1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патриотического и духовно-нравственного воспитания.</a:t>
            </a:r>
            <a:endParaRPr sz="16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2037061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550"/>
              </a:spcBef>
              <a:tabLst>
                <a:tab pos="4947285" algn="l"/>
              </a:tabLst>
            </a:pPr>
            <a:r>
              <a:rPr sz="2500" dirty="0"/>
              <a:t>Примеры заданий, формирующих личностные, метапредметные, предметные результаты </a:t>
            </a:r>
            <a:r>
              <a:rPr sz="2500" dirty="0" err="1"/>
              <a:t>по</a:t>
            </a:r>
            <a:r>
              <a:rPr sz="2500" dirty="0"/>
              <a:t> </a:t>
            </a:r>
            <a:r>
              <a:rPr sz="2500" dirty="0" err="1" smtClean="0"/>
              <a:t>теме</a:t>
            </a:r>
            <a:r>
              <a:rPr lang="ru-RU" sz="2500" dirty="0" smtClean="0"/>
              <a:t>:</a:t>
            </a:r>
            <a:r>
              <a:rPr sz="2500" dirty="0" smtClean="0"/>
              <a:t>«</a:t>
            </a:r>
            <a:r>
              <a:rPr sz="2500" dirty="0" err="1" smtClean="0"/>
              <a:t>Великая</a:t>
            </a:r>
            <a:r>
              <a:rPr sz="2500" dirty="0" smtClean="0"/>
              <a:t> </a:t>
            </a:r>
            <a:r>
              <a:rPr sz="2500" dirty="0"/>
              <a:t>Отечественная война»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43280" y="2146300"/>
            <a:ext cx="4622800" cy="3398520"/>
            <a:chOff x="843280" y="2146300"/>
            <a:chExt cx="4622800" cy="33985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980" y="2158999"/>
              <a:ext cx="4597400" cy="33731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9630" y="2152650"/>
              <a:ext cx="4610100" cy="3385820"/>
            </a:xfrm>
            <a:custGeom>
              <a:avLst/>
              <a:gdLst/>
              <a:ahLst/>
              <a:cxnLst/>
              <a:rect l="l" t="t" r="r" b="b"/>
              <a:pathLst>
                <a:path w="4610100" h="3385820">
                  <a:moveTo>
                    <a:pt x="0" y="3385820"/>
                  </a:moveTo>
                  <a:lnTo>
                    <a:pt x="4610100" y="3385820"/>
                  </a:lnTo>
                  <a:lnTo>
                    <a:pt x="4610100" y="0"/>
                  </a:lnTo>
                  <a:lnTo>
                    <a:pt x="0" y="0"/>
                  </a:lnTo>
                  <a:lnTo>
                    <a:pt x="0" y="3385820"/>
                  </a:lnTo>
                  <a:close/>
                </a:path>
              </a:pathLst>
            </a:custGeom>
            <a:ln w="1270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14" y="5605779"/>
            <a:ext cx="6031843" cy="7188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4924" y="1577269"/>
            <a:ext cx="2352658" cy="499486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8421"/>
              </p:ext>
            </p:extLst>
          </p:nvPr>
        </p:nvGraphicFramePr>
        <p:xfrm>
          <a:off x="6757416" y="1576197"/>
          <a:ext cx="5320030" cy="479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085"/>
                <a:gridCol w="4131945"/>
              </a:tblGrid>
              <a:tr h="593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600" spc="-2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Формируемые</a:t>
                      </a:r>
                      <a:r>
                        <a:rPr sz="16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результаты</a:t>
                      </a:r>
                      <a:endParaRPr sz="1600" dirty="0">
                        <a:latin typeface="Trebuchet MS"/>
                        <a:cs typeface="Trebuchet MS"/>
                      </a:endParaRPr>
                    </a:p>
                  </a:txBody>
                  <a:tcPr marL="0" marR="0" marT="142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6F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63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spc="0" baseline="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Личностные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результаты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7620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Эмоциональный интеллект: </a:t>
                      </a: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развитие самосознания, включая способность понимать свое эмоциональное состояние, соотнося его с эмоциями людей в известных исторических ситуациях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9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spc="0" baseline="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Метапредметные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результаты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 сфере познавательных универсальных учебных действий</a:t>
                      </a: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: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 marR="152400">
                        <a:lnSpc>
                          <a:spcPct val="106900"/>
                        </a:lnSpc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- работа с информацией: </a:t>
                      </a: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осуществлять анализ учебной и внеучебной исторической информации; извлекать, сопоставлять, систематизировать и интерпретировать информацию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 сфере коммуникативных универсальных учебных действий: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 marR="192405">
                        <a:lnSpc>
                          <a:spcPct val="1069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излагать и аргументировать свою точку зрения в устном высказывании, письменном тексте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75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spc="0" baseline="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Предметные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результаты</a:t>
                      </a:r>
                      <a:endParaRPr sz="1200" spc="0" baseline="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41084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Формулировать и обосновывать собственную точку зрения (версию, оценку) с использованием фактического материала, в том числе используя источники разных типов;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умение анализировать текстовые, визуальные источники исторической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0" baseline="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информации</a:t>
                      </a:r>
                      <a:endParaRPr sz="1200" spc="0" baseline="0" dirty="0">
                        <a:latin typeface="Trebuchet MS"/>
                        <a:cs typeface="Trebuchet MS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1884661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 marR="5080">
              <a:lnSpc>
                <a:spcPts val="3560"/>
              </a:lnSpc>
              <a:spcBef>
                <a:spcPts val="550"/>
              </a:spcBef>
              <a:tabLst>
                <a:tab pos="4947285" algn="l"/>
              </a:tabLst>
            </a:pPr>
            <a:r>
              <a:rPr sz="3000" dirty="0"/>
              <a:t>Примеры заданий, формирующих личностные, метапредметные, предметные результаты </a:t>
            </a:r>
            <a:r>
              <a:rPr sz="3000" dirty="0" err="1"/>
              <a:t>по</a:t>
            </a:r>
            <a:r>
              <a:rPr sz="3000" dirty="0"/>
              <a:t> </a:t>
            </a:r>
            <a:r>
              <a:rPr sz="3000" dirty="0" err="1" smtClean="0"/>
              <a:t>теме</a:t>
            </a:r>
            <a:r>
              <a:rPr lang="ru-RU" sz="3000" dirty="0" smtClean="0"/>
              <a:t>: </a:t>
            </a:r>
            <a:r>
              <a:rPr sz="3000" dirty="0" smtClean="0"/>
              <a:t>«</a:t>
            </a:r>
            <a:r>
              <a:rPr sz="3000" dirty="0" err="1" smtClean="0"/>
              <a:t>Великая</a:t>
            </a:r>
            <a:r>
              <a:rPr sz="3000" dirty="0" smtClean="0"/>
              <a:t> </a:t>
            </a:r>
            <a:r>
              <a:rPr sz="3000" dirty="0"/>
              <a:t>Отечественная война»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1219" y="1473200"/>
            <a:ext cx="2529839" cy="46214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70559" y="2016760"/>
            <a:ext cx="4168140" cy="4716780"/>
            <a:chOff x="670559" y="2016760"/>
            <a:chExt cx="4168140" cy="47167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932" y="3911171"/>
              <a:ext cx="4074767" cy="28223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59" y="2016760"/>
              <a:ext cx="3948126" cy="1874520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962015" y="1941195"/>
          <a:ext cx="5927725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3975"/>
                <a:gridCol w="4603750"/>
              </a:tblGrid>
              <a:tr h="5480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600" spc="-2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Формируемые</a:t>
                      </a:r>
                      <a:r>
                        <a:rPr sz="16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результаты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42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6F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816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9850" marR="614680">
                        <a:lnSpc>
                          <a:spcPct val="100000"/>
                        </a:lnSpc>
                      </a:pPr>
                      <a:r>
                        <a:rPr sz="1200" spc="-1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Личностные</a:t>
                      </a:r>
                      <a:r>
                        <a:rPr sz="1200" spc="-14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результаты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b="1" spc="-2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Патриотического</a:t>
                      </a:r>
                      <a:r>
                        <a:rPr sz="1200" b="1" spc="-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04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воспитания:</a:t>
                      </a:r>
                      <a:r>
                        <a:rPr sz="1200" b="1" spc="-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сформированность</a:t>
                      </a:r>
                      <a:r>
                        <a:rPr sz="1200" spc="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российской</a:t>
                      </a:r>
                      <a:r>
                        <a:rPr sz="1200" spc="-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гражданской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8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идентичности,</a:t>
                      </a:r>
                      <a:r>
                        <a:rPr sz="1200" spc="-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патриотизма,</a:t>
                      </a:r>
                      <a:r>
                        <a:rPr sz="1200" spc="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уважения</a:t>
                      </a:r>
                      <a:r>
                        <a:rPr sz="1200" spc="-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5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своему</a:t>
                      </a:r>
                      <a:r>
                        <a:rPr sz="1200" spc="-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народу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757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spc="-114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Метапредметные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1200" spc="-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результаты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200" b="1" spc="-19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b="1" spc="-5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сфере</a:t>
                      </a:r>
                      <a:r>
                        <a:rPr sz="1200" b="1" spc="-13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познавательных</a:t>
                      </a:r>
                      <a:r>
                        <a:rPr sz="1200" b="1" spc="-1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универсальных</a:t>
                      </a:r>
                      <a:r>
                        <a:rPr sz="1200" b="1" spc="-1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4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учебных</a:t>
                      </a:r>
                      <a:r>
                        <a:rPr sz="1200" b="1" spc="-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действий: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242570" marR="694690" indent="-173355">
                        <a:lnSpc>
                          <a:spcPct val="107000"/>
                        </a:lnSpc>
                        <a:buFont typeface="Trebuchet MS"/>
                        <a:buChar char="-"/>
                        <a:tabLst>
                          <a:tab pos="242570" algn="l"/>
                        </a:tabLst>
                      </a:pPr>
                      <a:r>
                        <a:rPr sz="1200" b="1" spc="-20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базовые</a:t>
                      </a:r>
                      <a:r>
                        <a:rPr sz="1200" b="1" spc="-10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исследовательские</a:t>
                      </a:r>
                      <a:r>
                        <a:rPr sz="1200" b="1" spc="-10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1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действия:</a:t>
                      </a:r>
                      <a:r>
                        <a:rPr sz="1200" b="1" spc="-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осуществлять</a:t>
                      </a:r>
                      <a:r>
                        <a:rPr sz="1200" spc="-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анализ</a:t>
                      </a:r>
                      <a:r>
                        <a:rPr sz="1200" spc="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4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объекта </a:t>
                      </a:r>
                      <a:r>
                        <a:rPr sz="1200" spc="-15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3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соответствии</a:t>
                      </a:r>
                      <a:r>
                        <a:rPr sz="1200" spc="-3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4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3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принципом</a:t>
                      </a:r>
                      <a:r>
                        <a:rPr sz="1200" spc="-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историзма,</a:t>
                      </a:r>
                      <a:r>
                        <a:rPr sz="1200" spc="-3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основными</a:t>
                      </a:r>
                      <a:r>
                        <a:rPr sz="1200" spc="-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процедурами </a:t>
                      </a:r>
                      <a:r>
                        <a:rPr sz="1200" spc="-1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исторического</a:t>
                      </a:r>
                      <a:r>
                        <a:rPr sz="1200" spc="-5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познания;</a:t>
                      </a:r>
                      <a:r>
                        <a:rPr sz="1200" spc="2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формулировать</a:t>
                      </a:r>
                      <a:r>
                        <a:rPr sz="1200" spc="-5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200" spc="-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обосновывать</a:t>
                      </a:r>
                      <a:r>
                        <a:rPr sz="1200" spc="-1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выводы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242570" marR="452120" indent="-173355">
                        <a:lnSpc>
                          <a:spcPct val="106900"/>
                        </a:lnSpc>
                        <a:buFont typeface="Trebuchet MS"/>
                        <a:buChar char="-"/>
                        <a:tabLst>
                          <a:tab pos="242570" algn="l"/>
                        </a:tabLst>
                      </a:pPr>
                      <a:r>
                        <a:rPr sz="1200" b="1" spc="-20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работа</a:t>
                      </a:r>
                      <a:r>
                        <a:rPr sz="1200" b="1" spc="-11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b="1" spc="-6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b="1" spc="-229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информацией:</a:t>
                      </a:r>
                      <a:r>
                        <a:rPr sz="1200" b="1" spc="-114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осуществлять</a:t>
                      </a:r>
                      <a:r>
                        <a:rPr sz="1200" spc="-3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анализ</a:t>
                      </a:r>
                      <a:r>
                        <a:rPr sz="1200" spc="-2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учебной</a:t>
                      </a:r>
                      <a:r>
                        <a:rPr sz="1200" spc="-5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200" spc="-4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внеучебной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исторической</a:t>
                      </a:r>
                      <a:r>
                        <a:rPr sz="1200" spc="-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информации;</a:t>
                      </a:r>
                      <a:r>
                        <a:rPr sz="1200" spc="-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извлекать,</a:t>
                      </a:r>
                      <a:r>
                        <a:rPr sz="1200" spc="-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сопоставлять,</a:t>
                      </a:r>
                      <a:r>
                        <a:rPr sz="1200" spc="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систематизировать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242570" marR="225425">
                        <a:lnSpc>
                          <a:spcPts val="1540"/>
                        </a:lnSpc>
                        <a:spcBef>
                          <a:spcPts val="65"/>
                        </a:spcBef>
                      </a:pPr>
                      <a:r>
                        <a:rPr sz="120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200" spc="24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интерпретировать</a:t>
                      </a:r>
                      <a:r>
                        <a:rPr sz="1200" spc="-10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информацию;</a:t>
                      </a:r>
                      <a:r>
                        <a:rPr sz="1200" spc="-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различать</a:t>
                      </a:r>
                      <a:r>
                        <a:rPr sz="1200" spc="-5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виды</a:t>
                      </a:r>
                      <a:r>
                        <a:rPr sz="1200" spc="-8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источников</a:t>
                      </a:r>
                      <a:r>
                        <a:rPr sz="1200" spc="-5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исторической </a:t>
                      </a:r>
                      <a:r>
                        <a:rPr sz="1200" spc="-9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информации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84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9850" marR="594360">
                        <a:lnSpc>
                          <a:spcPct val="100000"/>
                        </a:lnSpc>
                      </a:pPr>
                      <a:r>
                        <a:rPr sz="1200" spc="-19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Предметные</a:t>
                      </a:r>
                      <a:r>
                        <a:rPr sz="1200" spc="-13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результаты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9850" marR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20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Умение</a:t>
                      </a:r>
                      <a:r>
                        <a:rPr sz="1200" spc="-6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выявлять</a:t>
                      </a:r>
                      <a:r>
                        <a:rPr sz="1200" spc="-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существенные</a:t>
                      </a:r>
                      <a:r>
                        <a:rPr sz="1200" spc="-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черты</a:t>
                      </a:r>
                      <a:r>
                        <a:rPr sz="1200" spc="-5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исторических</a:t>
                      </a:r>
                      <a:r>
                        <a:rPr sz="1200" spc="-3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событий,</a:t>
                      </a:r>
                      <a:r>
                        <a:rPr sz="1200" spc="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явлений,</a:t>
                      </a:r>
                      <a:r>
                        <a:rPr sz="1200" spc="-5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4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процессов; </a:t>
                      </a:r>
                      <a:r>
                        <a:rPr sz="1200" spc="-19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умение</a:t>
                      </a:r>
                      <a:r>
                        <a:rPr sz="1200" spc="-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анализировать</a:t>
                      </a:r>
                      <a:r>
                        <a:rPr sz="1200" spc="-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текстовые</a:t>
                      </a:r>
                      <a:r>
                        <a:rPr sz="1200" spc="-1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7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источники;</a:t>
                      </a:r>
                      <a:r>
                        <a:rPr sz="1200" spc="-2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9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умение</a:t>
                      </a:r>
                      <a:r>
                        <a:rPr sz="1200" spc="-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6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защищать</a:t>
                      </a:r>
                      <a:r>
                        <a:rPr sz="1200" spc="-25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8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историческую </a:t>
                      </a:r>
                      <a:r>
                        <a:rPr sz="1200" spc="-10" dirty="0">
                          <a:solidFill>
                            <a:srgbClr val="545827"/>
                          </a:solidFill>
                          <a:latin typeface="Trebuchet MS"/>
                          <a:cs typeface="Trebuchet MS"/>
                        </a:rPr>
                        <a:t>правду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38" y="159639"/>
            <a:ext cx="11567161" cy="939926"/>
            <a:chOff x="91439" y="159639"/>
            <a:chExt cx="9763252" cy="93992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39" y="159639"/>
              <a:ext cx="9691497" cy="5029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596328"/>
              <a:ext cx="9763252" cy="50323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249" y="2004060"/>
            <a:ext cx="4071550" cy="7883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4479" y="3205479"/>
            <a:ext cx="5243634" cy="308863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55740" y="2838450"/>
            <a:ext cx="544068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9154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45827"/>
                </a:solidFill>
              </a:rPr>
              <a:t>Великая Отечественная </a:t>
            </a:r>
            <a:r>
              <a:rPr sz="1800" dirty="0" err="1">
                <a:solidFill>
                  <a:srgbClr val="545827"/>
                </a:solidFill>
              </a:rPr>
              <a:t>война</a:t>
            </a:r>
            <a:r>
              <a:rPr sz="1800" dirty="0">
                <a:solidFill>
                  <a:srgbClr val="545827"/>
                </a:solidFill>
              </a:rPr>
              <a:t> </a:t>
            </a:r>
            <a:r>
              <a:rPr sz="1800" dirty="0" smtClean="0">
                <a:solidFill>
                  <a:srgbClr val="545827"/>
                </a:solidFill>
              </a:rPr>
              <a:t>1941-1945гг.</a:t>
            </a:r>
            <a:r>
              <a:rPr lang="ru-RU" sz="1800" dirty="0" smtClean="0">
                <a:solidFill>
                  <a:srgbClr val="545827"/>
                </a:solidFill>
              </a:rPr>
              <a:t> </a:t>
            </a:r>
            <a:r>
              <a:rPr sz="1800" dirty="0" smtClean="0">
                <a:solidFill>
                  <a:srgbClr val="545827"/>
                </a:solidFill>
              </a:rPr>
              <a:t>– </a:t>
            </a:r>
            <a:r>
              <a:rPr sz="1800" dirty="0">
                <a:solidFill>
                  <a:srgbClr val="545827"/>
                </a:solidFill>
              </a:rPr>
              <a:t>справедливая, освободительная война советского </a:t>
            </a:r>
            <a:r>
              <a:rPr sz="1800" dirty="0" err="1">
                <a:solidFill>
                  <a:srgbClr val="545827"/>
                </a:solidFill>
              </a:rPr>
              <a:t>народа</a:t>
            </a:r>
            <a:r>
              <a:rPr sz="1800" dirty="0">
                <a:solidFill>
                  <a:srgbClr val="545827"/>
                </a:solidFill>
              </a:rPr>
              <a:t> </a:t>
            </a:r>
            <a:r>
              <a:rPr sz="1800" dirty="0" err="1" smtClean="0">
                <a:solidFill>
                  <a:srgbClr val="545827"/>
                </a:solidFill>
              </a:rPr>
              <a:t>за</a:t>
            </a:r>
            <a:r>
              <a:rPr lang="ru-RU" sz="1800" dirty="0" smtClean="0">
                <a:solidFill>
                  <a:srgbClr val="545827"/>
                </a:solidFill>
              </a:rPr>
              <a:t> </a:t>
            </a:r>
            <a:r>
              <a:rPr sz="1800" dirty="0" err="1" smtClean="0">
                <a:solidFill>
                  <a:srgbClr val="545827"/>
                </a:solidFill>
              </a:rPr>
              <a:t>свободу</a:t>
            </a:r>
            <a:r>
              <a:rPr sz="1800" dirty="0" smtClean="0">
                <a:solidFill>
                  <a:srgbClr val="545827"/>
                </a:solidFill>
              </a:rPr>
              <a:t> </a:t>
            </a:r>
            <a:r>
              <a:rPr sz="1800" dirty="0">
                <a:solidFill>
                  <a:srgbClr val="545827"/>
                </a:solidFill>
              </a:rPr>
              <a:t>и независимость.</a:t>
            </a:r>
            <a:endParaRPr sz="1800" dirty="0"/>
          </a:p>
        </p:txBody>
      </p:sp>
      <p:sp>
        <p:nvSpPr>
          <p:cNvPr id="9" name="object 9"/>
          <p:cNvSpPr txBox="1"/>
          <p:nvPr/>
        </p:nvSpPr>
        <p:spPr>
          <a:xfrm>
            <a:off x="5857621" y="3753104"/>
            <a:ext cx="584200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5180" marR="33591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545827"/>
                </a:solidFill>
                <a:latin typeface="Trebuchet MS"/>
                <a:cs typeface="Trebuchet MS"/>
              </a:rPr>
              <a:t>Гражданственность и патриотизм - вечные ценности на каждом этапе развития истории. Школьникам,</a:t>
            </a:r>
            <a:endParaRPr dirty="0">
              <a:latin typeface="Trebuchet MS"/>
              <a:cs typeface="Trebuchet MS"/>
            </a:endParaRPr>
          </a:p>
          <a:p>
            <a:pPr marL="12065" marR="5080" algn="ctr">
              <a:lnSpc>
                <a:spcPct val="100000"/>
              </a:lnSpc>
            </a:pPr>
            <a:r>
              <a:rPr dirty="0">
                <a:solidFill>
                  <a:srgbClr val="545827"/>
                </a:solidFill>
                <a:latin typeface="Trebuchet MS"/>
                <a:cs typeface="Trebuchet MS"/>
              </a:rPr>
              <a:t>вступившим в третье тысячелетие, Великая Отечественная война своим духовным наследием открывает основные жизненные ценности и ориентиры. Прежде всего – это патриотизм, идея служения Отечеству. Поэтому при изучении истории Великой Отечественной войны столь важна проектно-исследовательская деятельность по данной тематике.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35040" y="1587500"/>
            <a:ext cx="4978400" cy="1082348"/>
          </a:xfrm>
          <a:prstGeom prst="rect">
            <a:avLst/>
          </a:prstGeom>
          <a:ln w="20319">
            <a:solidFill>
              <a:srgbClr val="436FB7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3345" marR="467359">
              <a:lnSpc>
                <a:spcPct val="100000"/>
              </a:lnSpc>
              <a:spcBef>
                <a:spcPts val="280"/>
              </a:spcBef>
            </a:pPr>
            <a:r>
              <a:rPr sz="1700" dirty="0">
                <a:solidFill>
                  <a:srgbClr val="436FB7"/>
                </a:solidFill>
                <a:latin typeface="Trebuchet MS"/>
                <a:cs typeface="Trebuchet MS"/>
              </a:rPr>
              <a:t>Воспитательный потенциал содержания исторического образования, познавательное и мировоззренческое значение изучения отечественной истории.</a:t>
            </a:r>
            <a:endParaRPr sz="17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1270"/>
            <a:ext cx="12192000" cy="4114800"/>
          </a:xfrm>
          <a:custGeom>
            <a:avLst/>
            <a:gdLst/>
            <a:ahLst/>
            <a:cxnLst/>
            <a:rect l="l" t="t" r="r" b="b"/>
            <a:pathLst>
              <a:path w="12192000" h="4114800">
                <a:moveTo>
                  <a:pt x="12192000" y="0"/>
                </a:moveTo>
                <a:lnTo>
                  <a:pt x="0" y="0"/>
                </a:lnTo>
                <a:lnTo>
                  <a:pt x="0" y="4114800"/>
                </a:lnTo>
                <a:lnTo>
                  <a:pt x="12192000" y="41148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3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0" y="1270"/>
            <a:ext cx="12192000" cy="4114800"/>
          </a:xfrm>
          <a:custGeom>
            <a:avLst/>
            <a:gdLst/>
            <a:ahLst/>
            <a:cxnLst/>
            <a:rect l="l" t="t" r="r" b="b"/>
            <a:pathLst>
              <a:path w="12192000" h="4114800">
                <a:moveTo>
                  <a:pt x="0" y="4114800"/>
                </a:moveTo>
                <a:lnTo>
                  <a:pt x="12192000" y="4114800"/>
                </a:lnTo>
                <a:lnTo>
                  <a:pt x="121920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285496"/>
            <a:ext cx="11277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Trebuchet MS"/>
                <a:cs typeface="Trebuchet MS"/>
              </a:rPr>
              <a:t>Цель школьного исторического образования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6637" y="1016253"/>
            <a:ext cx="10048875" cy="4198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20"/>
              </a:lnSpc>
              <a:spcBef>
                <a:spcPts val="100"/>
              </a:spcBef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Формирование, развитие личности школьника, способного</a:t>
            </a:r>
            <a:endParaRPr sz="2800" spc="30" dirty="0">
              <a:latin typeface="Trebuchet MS"/>
              <a:cs typeface="Trebuchet MS"/>
            </a:endParaRPr>
          </a:p>
          <a:p>
            <a:pPr marL="601980" marR="598170" indent="1905" algn="ctr">
              <a:lnSpc>
                <a:spcPts val="2700"/>
              </a:lnSpc>
              <a:spcBef>
                <a:spcPts val="300"/>
              </a:spcBef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к самоидентификации и определению своих ценностных ориентиров на основе осмысления и освоения исторического опыта своей страны,</a:t>
            </a:r>
            <a:endParaRPr sz="2800" spc="30" dirty="0">
              <a:latin typeface="Trebuchet MS"/>
              <a:cs typeface="Trebuchet MS"/>
            </a:endParaRPr>
          </a:p>
          <a:p>
            <a:pPr marL="12700" marR="5080" algn="ctr">
              <a:lnSpc>
                <a:spcPct val="80100"/>
              </a:lnSpc>
              <a:spcBef>
                <a:spcPts val="10"/>
              </a:spcBef>
              <a:tabLst>
                <a:tab pos="5097780" algn="l"/>
                <a:tab pos="8731250" algn="l"/>
              </a:tabLst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человечества в целом. Создание у обучающихся целостной картины российской и мировой истории, понимание </a:t>
            </a:r>
            <a:r>
              <a:rPr sz="2800" spc="30" dirty="0" err="1">
                <a:solidFill>
                  <a:srgbClr val="FFFFFF"/>
                </a:solidFill>
                <a:latin typeface="Trebuchet MS"/>
                <a:cs typeface="Trebuchet MS"/>
              </a:rPr>
              <a:t>места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30" dirty="0" smtClean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lang="ru-RU" sz="2800" spc="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3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роли</a:t>
            </a:r>
            <a:r>
              <a:rPr sz="2800" spc="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современной России в	мире, важности вклада каждого ее народа, его культуры в общую историю страны</a:t>
            </a:r>
            <a:endParaRPr sz="2800" spc="30" dirty="0">
              <a:latin typeface="Trebuchet MS"/>
              <a:cs typeface="Trebuchet MS"/>
            </a:endParaRPr>
          </a:p>
          <a:p>
            <a:pPr algn="ctr">
              <a:lnSpc>
                <a:spcPts val="2350"/>
              </a:lnSpc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и мировую историю, формирование личностной позиции по отношению</a:t>
            </a:r>
            <a:endParaRPr sz="2800" spc="30" dirty="0">
              <a:latin typeface="Trebuchet MS"/>
              <a:cs typeface="Trebuchet MS"/>
            </a:endParaRPr>
          </a:p>
          <a:p>
            <a:pPr algn="ctr">
              <a:lnSpc>
                <a:spcPts val="3030"/>
              </a:lnSpc>
            </a:pPr>
            <a:r>
              <a:rPr sz="2800" spc="30" dirty="0">
                <a:solidFill>
                  <a:srgbClr val="FFFFFF"/>
                </a:solidFill>
                <a:latin typeface="Trebuchet MS"/>
                <a:cs typeface="Trebuchet MS"/>
              </a:rPr>
              <a:t>к прошлому и настоящему Отечества.</a:t>
            </a:r>
            <a:endParaRPr sz="2800" spc="3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977" y="4343400"/>
            <a:ext cx="994473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36FB7"/>
                </a:solidFill>
                <a:latin typeface="Trebuchet MS"/>
                <a:cs typeface="Trebuchet MS"/>
              </a:rPr>
              <a:t>Курс истории России в новейшее время (XX – начало XXI вв.) играет исключительно важную роль в процессе воспитания подрастающих поколений, влияет на формирование</a:t>
            </a:r>
            <a:endParaRPr sz="24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436FB7"/>
                </a:solidFill>
                <a:latin typeface="Trebuchet MS"/>
                <a:cs typeface="Trebuchet MS"/>
              </a:rPr>
              <a:t>и становление патриотизма, гражданской идентичности обучающихся.</a:t>
            </a:r>
            <a:endParaRPr sz="24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436FB7"/>
                </a:solidFill>
                <a:latin typeface="Trebuchet MS"/>
                <a:cs typeface="Trebuchet MS"/>
              </a:rPr>
              <a:t>Учебники по истории призваны сформировать эти качества.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800" y="36512"/>
            <a:ext cx="11607800" cy="104387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200" dirty="0"/>
              <a:t>Пример представления содержания. Специальная военная операция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661025" y="1406271"/>
            <a:ext cx="546544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436FB7"/>
                </a:solidFill>
                <a:latin typeface="Trebuchet MS"/>
                <a:cs typeface="Trebuchet MS"/>
              </a:rPr>
              <a:t>Структура параграфа «Россия сегодня. Специальная военная</a:t>
            </a:r>
            <a:endParaRPr dirty="0">
              <a:latin typeface="Trebuchet MS"/>
              <a:cs typeface="Trebuchet MS"/>
            </a:endParaRPr>
          </a:p>
          <a:p>
            <a:pPr marL="6350" algn="ctr">
              <a:lnSpc>
                <a:spcPct val="100000"/>
              </a:lnSpc>
            </a:pPr>
            <a:r>
              <a:rPr dirty="0">
                <a:solidFill>
                  <a:srgbClr val="436FB7"/>
                </a:solidFill>
                <a:latin typeface="Trebuchet MS"/>
                <a:cs typeface="Trebuchet MS"/>
              </a:rPr>
              <a:t>операция (СВО)»: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91429" y="2257595"/>
            <a:ext cx="3210560" cy="202811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09550" indent="-209550">
              <a:lnSpc>
                <a:spcPct val="100000"/>
              </a:lnSpc>
              <a:spcBef>
                <a:spcPts val="575"/>
              </a:spcBef>
              <a:buSzPct val="97222"/>
              <a:buAutoNum type="arabicPeriod"/>
              <a:tabLst>
                <a:tab pos="209550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Отношения с Западом в начале XXI в.</a:t>
            </a:r>
            <a:endParaRPr sz="1600" dirty="0">
              <a:latin typeface="Trebuchet MS"/>
              <a:cs typeface="Trebuchet MS"/>
            </a:endParaRPr>
          </a:p>
          <a:p>
            <a:pPr marL="31115" marR="387350" indent="-13335">
              <a:lnSpc>
                <a:spcPct val="100000"/>
              </a:lnSpc>
              <a:spcBef>
                <a:spcPts val="470"/>
              </a:spcBef>
              <a:buSzPct val="97222"/>
              <a:buAutoNum type="arabicPeriod"/>
              <a:tabLst>
                <a:tab pos="227329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	Давление на Россию со стороны США</a:t>
            </a:r>
            <a:endParaRPr sz="1600" dirty="0">
              <a:latin typeface="Trebuchet MS"/>
              <a:cs typeface="Trebuchet MS"/>
            </a:endParaRPr>
          </a:p>
          <a:p>
            <a:pPr marL="227965" indent="-209550">
              <a:lnSpc>
                <a:spcPct val="100000"/>
              </a:lnSpc>
              <a:spcBef>
                <a:spcPts val="475"/>
              </a:spcBef>
              <a:buSzPct val="97222"/>
              <a:buAutoNum type="arabicPeriod"/>
              <a:tabLst>
                <a:tab pos="227965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Противодействие стратегии</a:t>
            </a:r>
            <a:endParaRPr sz="1600" dirty="0">
              <a:latin typeface="Trebuchet MS"/>
              <a:cs typeface="Trebuchet MS"/>
            </a:endParaRPr>
          </a:p>
          <a:p>
            <a:pPr marL="31115">
              <a:lnSpc>
                <a:spcPct val="100000"/>
              </a:lnSpc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Запада в отношении России</a:t>
            </a:r>
            <a:endParaRPr sz="1600" dirty="0">
              <a:latin typeface="Trebuchet MS"/>
              <a:cs typeface="Trebuchet MS"/>
            </a:endParaRPr>
          </a:p>
          <a:p>
            <a:pPr marL="227329" indent="-209550">
              <a:lnSpc>
                <a:spcPct val="100000"/>
              </a:lnSpc>
              <a:spcBef>
                <a:spcPts val="775"/>
              </a:spcBef>
              <a:buSzPct val="97222"/>
              <a:buAutoNum type="arabicPeriod" startAt="4"/>
              <a:tabLst>
                <a:tab pos="227329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Фальсификация истории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10226" y="4342765"/>
            <a:ext cx="273837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5. Возрождение нацизма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12130" y="4777104"/>
            <a:ext cx="288887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6. Украинский неонацизм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10226" y="5224779"/>
            <a:ext cx="311937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7. Переворот 2014 г. на Украине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10226" y="5672454"/>
            <a:ext cx="304317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8. Возвращение Крыма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10226" y="6106795"/>
            <a:ext cx="304317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9. Судьба Донбасса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34476" y="2317686"/>
            <a:ext cx="3219450" cy="1810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990" indent="-299720">
              <a:lnSpc>
                <a:spcPct val="100000"/>
              </a:lnSpc>
              <a:spcBef>
                <a:spcPts val="100"/>
              </a:spcBef>
              <a:buSzPct val="88888"/>
              <a:buAutoNum type="arabicPeriod" startAt="10"/>
              <a:tabLst>
                <a:tab pos="300990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Минские соглашения. Что это</a:t>
            </a:r>
            <a:endParaRPr sz="1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было?</a:t>
            </a:r>
            <a:endParaRPr sz="1600" dirty="0">
              <a:latin typeface="Trebuchet MS"/>
              <a:cs typeface="Trebuchet MS"/>
            </a:endParaRPr>
          </a:p>
          <a:p>
            <a:pPr marL="301625" indent="-300355">
              <a:lnSpc>
                <a:spcPct val="100000"/>
              </a:lnSpc>
              <a:spcBef>
                <a:spcPts val="625"/>
              </a:spcBef>
              <a:buSzPct val="88888"/>
              <a:buAutoNum type="arabicPeriod" startAt="11"/>
              <a:tabLst>
                <a:tab pos="301625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Обострение ситуации</a:t>
            </a:r>
            <a:endParaRPr sz="1600" dirty="0">
              <a:latin typeface="Trebuchet MS"/>
              <a:cs typeface="Trebuchet MS"/>
            </a:endParaRPr>
          </a:p>
          <a:p>
            <a:pPr marL="300990" indent="-299720">
              <a:lnSpc>
                <a:spcPct val="100000"/>
              </a:lnSpc>
              <a:spcBef>
                <a:spcPts val="944"/>
              </a:spcBef>
              <a:buSzPct val="88888"/>
              <a:buAutoNum type="arabicPeriod" startAt="11"/>
              <a:tabLst>
                <a:tab pos="300990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Специальная военная операция</a:t>
            </a:r>
            <a:endParaRPr sz="1600" dirty="0">
              <a:latin typeface="Trebuchet MS"/>
              <a:cs typeface="Trebuchet MS"/>
            </a:endParaRPr>
          </a:p>
          <a:p>
            <a:pPr marL="301625" indent="-300355">
              <a:lnSpc>
                <a:spcPct val="100000"/>
              </a:lnSpc>
              <a:spcBef>
                <a:spcPts val="1045"/>
              </a:spcBef>
              <a:buSzPct val="88888"/>
              <a:buAutoNum type="arabicPeriod" startAt="11"/>
              <a:tabLst>
                <a:tab pos="301625" algn="l"/>
              </a:tabLst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Противостояние с Западом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34476" y="4172902"/>
            <a:ext cx="321945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14. Украина –</a:t>
            </a:r>
            <a:endParaRPr sz="1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ультранационалистическое государство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34476" y="4918329"/>
            <a:ext cx="302412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15. Новые регионы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34476" y="5344159"/>
            <a:ext cx="302412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16. СВО и российское общество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44001" y="5791834"/>
            <a:ext cx="30145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436FB7"/>
                </a:solidFill>
                <a:latin typeface="Trebuchet MS"/>
                <a:cs typeface="Trebuchet MS"/>
              </a:rPr>
              <a:t>17. Россия – страна героев</a:t>
            </a:r>
            <a:endParaRPr sz="1600" dirty="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99743" y="1362433"/>
            <a:ext cx="4519930" cy="5447030"/>
            <a:chOff x="399743" y="1362433"/>
            <a:chExt cx="4519930" cy="544703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743" y="1362433"/>
              <a:ext cx="4519781" cy="54468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" y="1470659"/>
              <a:ext cx="4307840" cy="5234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990" y="93090"/>
            <a:ext cx="11687810" cy="107465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400" dirty="0"/>
              <a:t>Пример представления содержания. Специальная военная операция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0855" y="1422400"/>
            <a:ext cx="1100899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Во введении к учебнику отмечается: «Важнейшим событием Новейшей истории стало вхождение, а вернее, возвращение наших исторических земель в состав Федерации. Нет никаких сомнений, что брошенный Западом вызов сделает нашу страну крепче, а многонациональный российский народ – еще более сплоченным» (с. 4).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74845" y="5557520"/>
            <a:ext cx="743267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В параграфе 37 «Россия сегодня. Специальная военная операция (СВО)» говорится о предыстории СВО, причинах возрождения нацизма на Украине, трагической ситуации на Донбассе с 2014 г.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458" y="2621249"/>
            <a:ext cx="3313996" cy="414559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2600" y="2722038"/>
            <a:ext cx="4871012" cy="28354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2037061" cy="778610"/>
          </a:xfrm>
          <a:prstGeom prst="rect">
            <a:avLst/>
          </a:prstGeom>
        </p:spPr>
        <p:txBody>
          <a:bodyPr vert="horz" wrap="square" lIns="0" tIns="222440" rIns="0" bIns="0" rtlCol="0">
            <a:spAutoFit/>
          </a:bodyPr>
          <a:lstStyle/>
          <a:p>
            <a:pPr marL="52768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Роль единого учебника истории в процессе обучения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0" y="3278759"/>
            <a:ext cx="4316095" cy="2743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14990" y="1705317"/>
            <a:ext cx="6996009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36FB7"/>
                </a:solidFill>
                <a:latin typeface="Trebuchet MS"/>
                <a:cs typeface="Trebuchet MS"/>
              </a:rPr>
              <a:t>«</a:t>
            </a:r>
            <a:r>
              <a:rPr sz="24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Вопрос</a:t>
            </a:r>
            <a:r>
              <a:rPr lang="ru-RU" sz="2400" dirty="0">
                <a:solidFill>
                  <a:srgbClr val="436FB7"/>
                </a:solidFill>
                <a:latin typeface="Trebuchet MS"/>
                <a:cs typeface="Trebuchet MS"/>
              </a:rPr>
              <a:t> </a:t>
            </a:r>
            <a:r>
              <a:rPr sz="2400" dirty="0" err="1" smtClean="0">
                <a:solidFill>
                  <a:srgbClr val="436FB7"/>
                </a:solidFill>
                <a:latin typeface="Trebuchet MS"/>
                <a:cs typeface="Trebuchet MS"/>
              </a:rPr>
              <a:t>действительно</a:t>
            </a:r>
            <a:r>
              <a:rPr sz="2400" dirty="0" smtClean="0">
                <a:solidFill>
                  <a:srgbClr val="436FB7"/>
                </a:solidFill>
                <a:latin typeface="Trebuchet MS"/>
                <a:cs typeface="Trebuchet MS"/>
              </a:rPr>
              <a:t>  </a:t>
            </a:r>
            <a:r>
              <a:rPr sz="2400" dirty="0">
                <a:solidFill>
                  <a:srgbClr val="436FB7"/>
                </a:solidFill>
                <a:latin typeface="Trebuchet MS"/>
                <a:cs typeface="Trebuchet MS"/>
              </a:rPr>
              <a:t>общенационального  значения. История вообще важна для любого народа, особенно на каких-то сложных поворотах жизни государства. Для нас как раз такой момент наступил, когда мы обязаны очень внимательно относится и к истории, и к формированию общественного   сознания   на   базе   достоверных исторических данных».</a:t>
            </a:r>
            <a:endParaRPr sz="2400" dirty="0">
              <a:latin typeface="Trebuchet MS"/>
              <a:cs typeface="Trebuchet MS"/>
            </a:endParaRPr>
          </a:p>
          <a:p>
            <a:pPr marL="3055620" marR="6985" indent="1737360" algn="r">
              <a:lnSpc>
                <a:spcPct val="100000"/>
              </a:lnSpc>
              <a:spcBef>
                <a:spcPts val="45"/>
              </a:spcBef>
            </a:pPr>
            <a:r>
              <a:rPr sz="1800" dirty="0">
                <a:solidFill>
                  <a:srgbClr val="436FB7"/>
                </a:solidFill>
                <a:latin typeface="Trebuchet MS"/>
                <a:cs typeface="Trebuchet MS"/>
              </a:rPr>
              <a:t>Из речи В.В. Путина на заседании Совета по правам человека</a:t>
            </a:r>
            <a:endParaRPr sz="1800" dirty="0">
              <a:latin typeface="Trebuchet MS"/>
              <a:cs typeface="Trebuchet MS"/>
            </a:endParaRPr>
          </a:p>
          <a:p>
            <a:pPr marR="6985" algn="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436FB7"/>
                </a:solidFill>
                <a:latin typeface="Trebuchet MS"/>
                <a:cs typeface="Trebuchet MS"/>
              </a:rPr>
              <a:t>7 декабря 2022 г</a:t>
            </a:r>
            <a:r>
              <a:rPr sz="1800" spc="-25" dirty="0">
                <a:solidFill>
                  <a:srgbClr val="436FB7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1564639"/>
            <a:ext cx="3855974" cy="50954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39213" y="2925569"/>
            <a:ext cx="1479560" cy="19464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5080" y="17779"/>
            <a:ext cx="12204700" cy="1292860"/>
            <a:chOff x="-5080" y="17779"/>
            <a:chExt cx="12204700" cy="1292860"/>
          </a:xfrm>
        </p:grpSpPr>
        <p:sp>
          <p:nvSpPr>
            <p:cNvPr id="4" name="object 4"/>
            <p:cNvSpPr/>
            <p:nvPr/>
          </p:nvSpPr>
          <p:spPr>
            <a:xfrm>
              <a:off x="1269" y="24129"/>
              <a:ext cx="12192000" cy="1280160"/>
            </a:xfrm>
            <a:custGeom>
              <a:avLst/>
              <a:gdLst/>
              <a:ahLst/>
              <a:cxnLst/>
              <a:rect l="l" t="t" r="r" b="b"/>
              <a:pathLst>
                <a:path w="12192000" h="1280160">
                  <a:moveTo>
                    <a:pt x="12192000" y="0"/>
                  </a:moveTo>
                  <a:lnTo>
                    <a:pt x="0" y="0"/>
                  </a:lnTo>
                  <a:lnTo>
                    <a:pt x="0" y="1280160"/>
                  </a:lnTo>
                  <a:lnTo>
                    <a:pt x="12192000" y="128016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69" y="24129"/>
              <a:ext cx="12192000" cy="1280160"/>
            </a:xfrm>
            <a:custGeom>
              <a:avLst/>
              <a:gdLst/>
              <a:ahLst/>
              <a:cxnLst/>
              <a:rect l="l" t="t" r="r" b="b"/>
              <a:pathLst>
                <a:path w="12192000" h="1280160">
                  <a:moveTo>
                    <a:pt x="0" y="1280160"/>
                  </a:moveTo>
                  <a:lnTo>
                    <a:pt x="12192000" y="128016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28016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9707245" cy="766876"/>
          </a:xfrm>
          <a:prstGeom prst="rect">
            <a:avLst/>
          </a:prstGeom>
        </p:spPr>
        <p:txBody>
          <a:bodyPr vert="horz" wrap="square" lIns="0" tIns="210819" rIns="0" bIns="0" rtlCol="0">
            <a:spAutoFit/>
          </a:bodyPr>
          <a:lstStyle/>
          <a:p>
            <a:pPr marL="438784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7 тезисов – как изучать историю в школе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3278759"/>
            <a:ext cx="4316095" cy="2743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19370" y="1432940"/>
            <a:ext cx="4843780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indent="-266700">
              <a:lnSpc>
                <a:spcPct val="100000"/>
              </a:lnSpc>
              <a:spcBef>
                <a:spcPts val="100"/>
              </a:spcBef>
              <a:buSzPct val="87500"/>
              <a:buAutoNum type="arabicPeriod"/>
              <a:tabLst>
                <a:tab pos="268605" algn="l"/>
              </a:tabLst>
            </a:pPr>
            <a:r>
              <a:rPr sz="2400" b="1" dirty="0">
                <a:solidFill>
                  <a:srgbClr val="436FB7"/>
                </a:solidFill>
                <a:latin typeface="Trebuchet MS"/>
                <a:cs typeface="Trebuchet MS"/>
              </a:rPr>
              <a:t>Историческая политика</a:t>
            </a:r>
            <a:endParaRPr sz="2400" dirty="0">
              <a:latin typeface="Trebuchet MS"/>
              <a:cs typeface="Trebuchet MS"/>
            </a:endParaRPr>
          </a:p>
          <a:p>
            <a:pPr marL="268605" indent="-266700">
              <a:lnSpc>
                <a:spcPct val="100000"/>
              </a:lnSpc>
              <a:buSzPct val="87500"/>
              <a:buAutoNum type="arabicPeriod"/>
              <a:tabLst>
                <a:tab pos="268605" algn="l"/>
              </a:tabLst>
            </a:pPr>
            <a:r>
              <a:rPr sz="2400" b="1" dirty="0">
                <a:solidFill>
                  <a:srgbClr val="436FB7"/>
                </a:solidFill>
                <a:latin typeface="Trebuchet MS"/>
                <a:cs typeface="Trebuchet MS"/>
              </a:rPr>
              <a:t>Исторический суверенитет</a:t>
            </a:r>
            <a:endParaRPr sz="2400" dirty="0">
              <a:latin typeface="Trebuchet MS"/>
              <a:cs typeface="Trebuchet MS"/>
            </a:endParaRPr>
          </a:p>
          <a:p>
            <a:pPr marL="268605" indent="-266700">
              <a:lnSpc>
                <a:spcPct val="100000"/>
              </a:lnSpc>
              <a:buSzPct val="87500"/>
              <a:buAutoNum type="arabicPeriod"/>
              <a:tabLst>
                <a:tab pos="268605" algn="l"/>
              </a:tabLst>
            </a:pPr>
            <a:r>
              <a:rPr sz="2400" b="1" dirty="0">
                <a:solidFill>
                  <a:srgbClr val="436FB7"/>
                </a:solidFill>
                <a:latin typeface="Trebuchet MS"/>
                <a:cs typeface="Trebuchet MS"/>
              </a:rPr>
              <a:t>Объективные исторические оценки</a:t>
            </a:r>
            <a:endParaRPr sz="2400" dirty="0">
              <a:latin typeface="Trebuchet MS"/>
              <a:cs typeface="Trebuchet MS"/>
            </a:endParaRPr>
          </a:p>
          <a:p>
            <a:pPr marL="268605" indent="-266700">
              <a:lnSpc>
                <a:spcPct val="100000"/>
              </a:lnSpc>
              <a:buSzPct val="87500"/>
              <a:buAutoNum type="arabicPeriod"/>
              <a:tabLst>
                <a:tab pos="268605" algn="l"/>
              </a:tabLst>
            </a:pPr>
            <a:r>
              <a:rPr sz="2400" b="1" dirty="0">
                <a:solidFill>
                  <a:srgbClr val="436FB7"/>
                </a:solidFill>
                <a:latin typeface="Trebuchet MS"/>
                <a:cs typeface="Trebuchet MS"/>
              </a:rPr>
              <a:t>Позитивная история</a:t>
            </a:r>
            <a:endParaRPr sz="2400" dirty="0">
              <a:latin typeface="Trebuchet MS"/>
              <a:cs typeface="Trebuchet MS"/>
            </a:endParaRPr>
          </a:p>
          <a:p>
            <a:pPr marL="268605" indent="-266700">
              <a:lnSpc>
                <a:spcPct val="100000"/>
              </a:lnSpc>
              <a:spcBef>
                <a:spcPts val="5"/>
              </a:spcBef>
              <a:buSzPct val="87500"/>
              <a:buAutoNum type="arabicPeriod"/>
              <a:tabLst>
                <a:tab pos="268605" algn="l"/>
              </a:tabLst>
            </a:pPr>
            <a:r>
              <a:rPr sz="2400" b="1" dirty="0">
                <a:solidFill>
                  <a:srgbClr val="436FB7"/>
                </a:solidFill>
                <a:latin typeface="Trebuchet MS"/>
                <a:cs typeface="Trebuchet MS"/>
              </a:rPr>
              <a:t>Непрерывность и преемственность истории</a:t>
            </a:r>
            <a:endParaRPr sz="2400" dirty="0">
              <a:latin typeface="Trebuchet MS"/>
              <a:cs typeface="Trebuchet MS"/>
            </a:endParaRPr>
          </a:p>
          <a:p>
            <a:pPr marL="268605" indent="-266700">
              <a:lnSpc>
                <a:spcPct val="100000"/>
              </a:lnSpc>
              <a:buSzPct val="87500"/>
              <a:buAutoNum type="arabicPeriod"/>
              <a:tabLst>
                <a:tab pos="268605" algn="l"/>
              </a:tabLst>
            </a:pPr>
            <a:r>
              <a:rPr sz="2400" b="1" dirty="0">
                <a:solidFill>
                  <a:srgbClr val="436FB7"/>
                </a:solidFill>
                <a:latin typeface="Trebuchet MS"/>
                <a:cs typeface="Trebuchet MS"/>
              </a:rPr>
              <a:t>«Синхронная» история</a:t>
            </a:r>
            <a:endParaRPr sz="2400" dirty="0">
              <a:latin typeface="Trebuchet MS"/>
              <a:cs typeface="Trebuchet MS"/>
            </a:endParaRPr>
          </a:p>
          <a:p>
            <a:pPr marL="268605" indent="-266700">
              <a:lnSpc>
                <a:spcPct val="100000"/>
              </a:lnSpc>
              <a:buSzPct val="87500"/>
              <a:buAutoNum type="arabicPeriod"/>
              <a:tabLst>
                <a:tab pos="268605" algn="l"/>
              </a:tabLst>
            </a:pPr>
            <a:r>
              <a:rPr sz="2400" b="1" dirty="0">
                <a:solidFill>
                  <a:srgbClr val="436FB7"/>
                </a:solidFill>
                <a:latin typeface="Trebuchet MS"/>
                <a:cs typeface="Trebuchet MS"/>
              </a:rPr>
              <a:t>Воспитание «сложного человека»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8990" y="1531450"/>
            <a:ext cx="914738" cy="91473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25742" y="5159180"/>
            <a:ext cx="3115310" cy="125034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920"/>
              </a:lnSpc>
              <a:spcBef>
                <a:spcPts val="250"/>
              </a:spcBef>
            </a:pPr>
            <a:r>
              <a:rPr sz="1650" i="1" dirty="0">
                <a:solidFill>
                  <a:srgbClr val="1F4E79"/>
                </a:solidFill>
                <a:latin typeface="Trebuchet MS"/>
                <a:cs typeface="Trebuchet MS"/>
              </a:rPr>
              <a:t>Мединский В.Р., помощник Президента РФ, руководитель группы по созданию</a:t>
            </a:r>
            <a:endParaRPr sz="1650" dirty="0">
              <a:latin typeface="Trebuchet MS"/>
              <a:cs typeface="Trebuchet MS"/>
            </a:endParaRPr>
          </a:p>
          <a:p>
            <a:pPr marL="12700">
              <a:lnSpc>
                <a:spcPts val="1864"/>
              </a:lnSpc>
            </a:pPr>
            <a:r>
              <a:rPr sz="1650" i="1" dirty="0">
                <a:solidFill>
                  <a:srgbClr val="1F4E79"/>
                </a:solidFill>
                <a:latin typeface="Trebuchet MS"/>
                <a:cs typeface="Trebuchet MS"/>
              </a:rPr>
              <a:t>новых учебников истории</a:t>
            </a:r>
            <a:endParaRPr sz="165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476225" y="1426964"/>
            <a:ext cx="2713990" cy="3135630"/>
            <a:chOff x="9476225" y="1426964"/>
            <a:chExt cx="2713990" cy="313563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76225" y="1426964"/>
              <a:ext cx="1908308" cy="138760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49280" y="2664460"/>
              <a:ext cx="1440433" cy="189763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99060" y="1739900"/>
            <a:ext cx="12090653" cy="5110730"/>
            <a:chOff x="99060" y="1739900"/>
            <a:chExt cx="12090653" cy="511073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05619" y="4869179"/>
              <a:ext cx="2784094" cy="16334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0839" y="2522219"/>
              <a:ext cx="2011934" cy="15344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64858" y="5282688"/>
              <a:ext cx="2147575" cy="15679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61437" y="4072447"/>
              <a:ext cx="1757933" cy="12854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64370" y="5125168"/>
              <a:ext cx="3281679" cy="16078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060" y="1739900"/>
              <a:ext cx="2923794" cy="33733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9707245" cy="766876"/>
          </a:xfrm>
          <a:prstGeom prst="rect">
            <a:avLst/>
          </a:prstGeom>
        </p:spPr>
        <p:txBody>
          <a:bodyPr vert="horz" wrap="square" lIns="0" tIns="210819" rIns="0" bIns="0" rtlCol="0">
            <a:spAutoFit/>
          </a:bodyPr>
          <a:lstStyle/>
          <a:p>
            <a:pPr marL="54356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О значении учебного предмета «История»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59" y="1389380"/>
            <a:ext cx="3784600" cy="25247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7975" y="1293748"/>
            <a:ext cx="11698604" cy="3436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8170" marR="31242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«Профессия учителя истории наиважнейшая. Человека создала память - вот что отличает человека: умение делать выводы, стараться не наступать на грабли. Память напрямую влияет</a:t>
            </a:r>
            <a:endParaRPr sz="2000" dirty="0">
              <a:latin typeface="Trebuchet MS"/>
              <a:cs typeface="Trebuchet MS"/>
            </a:endParaRPr>
          </a:p>
          <a:p>
            <a:pPr marL="4088765" algn="ctr">
              <a:lnSpc>
                <a:spcPct val="100000"/>
              </a:lnSpc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на наши действия в настоящем и будущем. Самый важный предмет</a:t>
            </a:r>
            <a:endParaRPr sz="2000" dirty="0">
              <a:latin typeface="Trebuchet MS"/>
              <a:cs typeface="Trebuchet MS"/>
            </a:endParaRPr>
          </a:p>
          <a:p>
            <a:pPr marL="4093210" algn="ctr">
              <a:lnSpc>
                <a:spcPct val="100000"/>
              </a:lnSpc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- это история! Без памяти человечества не будет… Лишение</a:t>
            </a:r>
            <a:endParaRPr sz="2000" dirty="0">
              <a:latin typeface="Trebuchet MS"/>
              <a:cs typeface="Trebuchet MS"/>
            </a:endParaRPr>
          </a:p>
          <a:p>
            <a:pPr marL="4093845" algn="ctr">
              <a:lnSpc>
                <a:spcPts val="2295"/>
              </a:lnSpc>
              <a:spcBef>
                <a:spcPts val="5"/>
              </a:spcBef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человека памяти есть лишение его человеческого облика».</a:t>
            </a:r>
            <a:endParaRPr sz="2000" dirty="0">
              <a:latin typeface="Trebuchet MS"/>
              <a:cs typeface="Trebuchet MS"/>
            </a:endParaRPr>
          </a:p>
          <a:p>
            <a:pPr marL="9309735" algn="ctr">
              <a:lnSpc>
                <a:spcPts val="1875"/>
              </a:lnSpc>
            </a:pPr>
            <a:r>
              <a:rPr sz="1650" i="1" dirty="0">
                <a:solidFill>
                  <a:srgbClr val="436FB7"/>
                </a:solidFill>
                <a:latin typeface="Trebuchet MS"/>
                <a:cs typeface="Trebuchet MS"/>
              </a:rPr>
              <a:t>В.Р. Мединский</a:t>
            </a:r>
            <a:endParaRPr sz="1650" dirty="0">
              <a:latin typeface="Trebuchet MS"/>
              <a:cs typeface="Trebuchet MS"/>
            </a:endParaRPr>
          </a:p>
          <a:p>
            <a:pPr marL="12700" marR="6318885">
              <a:lnSpc>
                <a:spcPts val="1920"/>
              </a:lnSpc>
            </a:pPr>
            <a:r>
              <a:rPr sz="1650" i="1" dirty="0" err="1" smtClean="0">
                <a:solidFill>
                  <a:srgbClr val="54585D"/>
                </a:solidFill>
                <a:latin typeface="Trebuchet MS"/>
                <a:cs typeface="Trebuchet MS"/>
              </a:rPr>
              <a:t>Мединский</a:t>
            </a:r>
            <a:r>
              <a:rPr sz="1650" i="1" dirty="0" smtClean="0">
                <a:solidFill>
                  <a:srgbClr val="54585D"/>
                </a:solidFill>
                <a:latin typeface="Trebuchet MS"/>
                <a:cs typeface="Trebuchet MS"/>
              </a:rPr>
              <a:t> </a:t>
            </a:r>
            <a:r>
              <a:rPr sz="1650" i="1" dirty="0">
                <a:solidFill>
                  <a:srgbClr val="54585D"/>
                </a:solidFill>
                <a:latin typeface="Trebuchet MS"/>
                <a:cs typeface="Trebuchet MS"/>
              </a:rPr>
              <a:t>В.Р., помощник Президента РФ, руководитель группы по созданию новых учебников истории</a:t>
            </a:r>
            <a:endParaRPr sz="16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000" y="4775200"/>
            <a:ext cx="7162800" cy="2164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«Перед нами стоит двуединая задача — создать хороший учебник и подготовить новое поколение учителей. Это должны быть профессионалы, которые, работая по единому учебнику, будут творчески и патриотично подходить к задаче преподавания этого важнейшего, на мой взгляд, школьного предмета».</a:t>
            </a:r>
            <a:endParaRPr sz="2000" dirty="0">
              <a:latin typeface="Trebuchet MS"/>
              <a:cs typeface="Trebuchet MS"/>
            </a:endParaRPr>
          </a:p>
          <a:p>
            <a:pPr marL="4180204" algn="ctr">
              <a:lnSpc>
                <a:spcPct val="100000"/>
              </a:lnSpc>
              <a:spcBef>
                <a:spcPts val="434"/>
              </a:spcBef>
            </a:pPr>
            <a:r>
              <a:rPr sz="1650" i="1" dirty="0">
                <a:solidFill>
                  <a:srgbClr val="436FB7"/>
                </a:solidFill>
                <a:latin typeface="Trebuchet MS"/>
                <a:cs typeface="Trebuchet MS"/>
              </a:rPr>
              <a:t>А.В. Торкунов</a:t>
            </a:r>
            <a:endParaRPr sz="16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24799" y="5613205"/>
            <a:ext cx="4081779" cy="10066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105410">
              <a:lnSpc>
                <a:spcPts val="1920"/>
              </a:lnSpc>
              <a:spcBef>
                <a:spcPts val="250"/>
              </a:spcBef>
            </a:pPr>
            <a:r>
              <a:rPr sz="1650" i="1" dirty="0">
                <a:solidFill>
                  <a:srgbClr val="54585D"/>
                </a:solidFill>
                <a:latin typeface="Trebuchet MS"/>
                <a:cs typeface="Trebuchet MS"/>
              </a:rPr>
              <a:t>Торкунов А.В., ректор МГИМО, соавтор российского школьного учебника</a:t>
            </a:r>
            <a:endParaRPr sz="1650" dirty="0">
              <a:latin typeface="Trebuchet MS"/>
              <a:cs typeface="Trebuchet MS"/>
            </a:endParaRPr>
          </a:p>
          <a:p>
            <a:pPr marL="12700">
              <a:lnSpc>
                <a:spcPts val="1870"/>
              </a:lnSpc>
            </a:pPr>
            <a:r>
              <a:rPr sz="1650" i="1" dirty="0">
                <a:solidFill>
                  <a:srgbClr val="54585D"/>
                </a:solidFill>
                <a:latin typeface="Trebuchet MS"/>
                <a:cs typeface="Trebuchet MS"/>
              </a:rPr>
              <a:t>по истории России и всеобщей истории</a:t>
            </a:r>
            <a:endParaRPr sz="1650" dirty="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8601" y="3810000"/>
            <a:ext cx="2133600" cy="16209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1" y="2148204"/>
            <a:ext cx="6248399" cy="3033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0" algn="ctr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Trebuchet MS"/>
                <a:cs typeface="Trebuchet MS"/>
              </a:rPr>
              <a:t>Особенности содержания учебников</a:t>
            </a:r>
            <a:endParaRPr sz="4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4800" b="1" dirty="0">
                <a:latin typeface="Trebuchet MS"/>
                <a:cs typeface="Trebuchet MS"/>
              </a:rPr>
              <a:t>«История России»</a:t>
            </a:r>
            <a:endParaRPr sz="4800" dirty="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482866" y="729000"/>
            <a:ext cx="4246880" cy="5920740"/>
            <a:chOff x="7482866" y="729000"/>
            <a:chExt cx="4246880" cy="5920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2866" y="729000"/>
              <a:ext cx="2519626" cy="32663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89719" y="3365500"/>
              <a:ext cx="2540000" cy="32842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-6350"/>
            <a:ext cx="12180570" cy="1278890"/>
            <a:chOff x="-6350" y="-6350"/>
            <a:chExt cx="12180570" cy="127889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67870" cy="1266190"/>
            </a:xfrm>
            <a:custGeom>
              <a:avLst/>
              <a:gdLst/>
              <a:ahLst/>
              <a:cxnLst/>
              <a:rect l="l" t="t" r="r" b="b"/>
              <a:pathLst>
                <a:path w="12167870" h="1266190">
                  <a:moveTo>
                    <a:pt x="0" y="1266189"/>
                  </a:moveTo>
                  <a:lnTo>
                    <a:pt x="12167870" y="1266189"/>
                  </a:lnTo>
                  <a:lnTo>
                    <a:pt x="12167870" y="0"/>
                  </a:lnTo>
                  <a:lnTo>
                    <a:pt x="0" y="0"/>
                  </a:lnTo>
                  <a:lnTo>
                    <a:pt x="0" y="1266189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67870" cy="1266190"/>
            </a:xfrm>
            <a:custGeom>
              <a:avLst/>
              <a:gdLst/>
              <a:ahLst/>
              <a:cxnLst/>
              <a:rect l="l" t="t" r="r" b="b"/>
              <a:pathLst>
                <a:path w="12167870" h="1266190">
                  <a:moveTo>
                    <a:pt x="0" y="1266189"/>
                  </a:moveTo>
                  <a:lnTo>
                    <a:pt x="12167870" y="1266189"/>
                  </a:lnTo>
                  <a:lnTo>
                    <a:pt x="12167870" y="0"/>
                  </a:lnTo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2037061" cy="735072"/>
          </a:xfrm>
          <a:prstGeom prst="rect">
            <a:avLst/>
          </a:prstGeom>
        </p:spPr>
        <p:txBody>
          <a:bodyPr vert="horz" wrap="square" lIns="0" tIns="194563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sz="3500" dirty="0"/>
              <a:t>Структура курса истории России в Новейшее время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83781" y="1236980"/>
            <a:ext cx="12082819" cy="4922774"/>
            <a:chOff x="83781" y="1236980"/>
            <a:chExt cx="12082819" cy="4922774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81" y="1295859"/>
              <a:ext cx="2199971" cy="27450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419" y="2131060"/>
              <a:ext cx="2441194" cy="3119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1320" y="2933700"/>
              <a:ext cx="2522474" cy="32260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9800" y="1236980"/>
              <a:ext cx="2336800" cy="33350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1379" y="2882900"/>
              <a:ext cx="2395220" cy="31013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7390" y="1487169"/>
              <a:ext cx="1828800" cy="1214120"/>
            </a:xfrm>
            <a:custGeom>
              <a:avLst/>
              <a:gdLst/>
              <a:ahLst/>
              <a:cxnLst/>
              <a:rect l="l" t="t" r="r" b="b"/>
              <a:pathLst>
                <a:path w="1828800" h="1214120">
                  <a:moveTo>
                    <a:pt x="0" y="553720"/>
                  </a:moveTo>
                  <a:lnTo>
                    <a:pt x="1303020" y="553720"/>
                  </a:lnTo>
                  <a:lnTo>
                    <a:pt x="1303020" y="0"/>
                  </a:lnTo>
                  <a:lnTo>
                    <a:pt x="0" y="0"/>
                  </a:lnTo>
                  <a:lnTo>
                    <a:pt x="0" y="553720"/>
                  </a:lnTo>
                  <a:close/>
                </a:path>
                <a:path w="1828800" h="1214120">
                  <a:moveTo>
                    <a:pt x="777240" y="1214120"/>
                  </a:moveTo>
                  <a:lnTo>
                    <a:pt x="1828800" y="1214120"/>
                  </a:lnTo>
                  <a:lnTo>
                    <a:pt x="1828800" y="807720"/>
                  </a:lnTo>
                  <a:lnTo>
                    <a:pt x="777240" y="807720"/>
                  </a:lnTo>
                  <a:lnTo>
                    <a:pt x="777240" y="121412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38070" y="1517650"/>
              <a:ext cx="9387840" cy="2011680"/>
            </a:xfrm>
            <a:custGeom>
              <a:avLst/>
              <a:gdLst/>
              <a:ahLst/>
              <a:cxnLst/>
              <a:rect l="l" t="t" r="r" b="b"/>
              <a:pathLst>
                <a:path w="9387840" h="2011679">
                  <a:moveTo>
                    <a:pt x="0" y="1965960"/>
                  </a:moveTo>
                  <a:lnTo>
                    <a:pt x="1430020" y="1965960"/>
                  </a:lnTo>
                  <a:lnTo>
                    <a:pt x="1430020" y="1595120"/>
                  </a:lnTo>
                  <a:lnTo>
                    <a:pt x="0" y="1595120"/>
                  </a:lnTo>
                  <a:lnTo>
                    <a:pt x="0" y="1965960"/>
                  </a:lnTo>
                  <a:close/>
                </a:path>
                <a:path w="9387840" h="2011679">
                  <a:moveTo>
                    <a:pt x="8163559" y="360679"/>
                  </a:moveTo>
                  <a:lnTo>
                    <a:pt x="9367519" y="360679"/>
                  </a:lnTo>
                  <a:lnTo>
                    <a:pt x="9367519" y="0"/>
                  </a:lnTo>
                  <a:lnTo>
                    <a:pt x="8163559" y="0"/>
                  </a:lnTo>
                  <a:lnTo>
                    <a:pt x="8163559" y="360679"/>
                  </a:lnTo>
                  <a:close/>
                </a:path>
                <a:path w="9387840" h="2011679">
                  <a:moveTo>
                    <a:pt x="8026400" y="2011679"/>
                  </a:moveTo>
                  <a:lnTo>
                    <a:pt x="9387840" y="2011679"/>
                  </a:lnTo>
                  <a:lnTo>
                    <a:pt x="9387840" y="1584959"/>
                  </a:lnTo>
                  <a:lnTo>
                    <a:pt x="8026400" y="1584959"/>
                  </a:lnTo>
                  <a:lnTo>
                    <a:pt x="8026400" y="2011679"/>
                  </a:lnTo>
                  <a:close/>
                </a:path>
              </a:pathLst>
            </a:custGeom>
            <a:ln w="279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23963" y="1503623"/>
              <a:ext cx="774812" cy="7748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238749" y="2010410"/>
              <a:ext cx="3304540" cy="548640"/>
            </a:xfrm>
            <a:custGeom>
              <a:avLst/>
              <a:gdLst/>
              <a:ahLst/>
              <a:cxnLst/>
              <a:rect l="l" t="t" r="r" b="b"/>
              <a:pathLst>
                <a:path w="3304540" h="548639">
                  <a:moveTo>
                    <a:pt x="3213100" y="0"/>
                  </a:moveTo>
                  <a:lnTo>
                    <a:pt x="91439" y="0"/>
                  </a:lnTo>
                  <a:lnTo>
                    <a:pt x="55828" y="7179"/>
                  </a:lnTo>
                  <a:lnTo>
                    <a:pt x="26765" y="26765"/>
                  </a:lnTo>
                  <a:lnTo>
                    <a:pt x="7179" y="55828"/>
                  </a:lnTo>
                  <a:lnTo>
                    <a:pt x="0" y="91439"/>
                  </a:lnTo>
                  <a:lnTo>
                    <a:pt x="0" y="457200"/>
                  </a:lnTo>
                  <a:lnTo>
                    <a:pt x="7179" y="492811"/>
                  </a:lnTo>
                  <a:lnTo>
                    <a:pt x="26765" y="521874"/>
                  </a:lnTo>
                  <a:lnTo>
                    <a:pt x="55828" y="541460"/>
                  </a:lnTo>
                  <a:lnTo>
                    <a:pt x="91439" y="548639"/>
                  </a:lnTo>
                  <a:lnTo>
                    <a:pt x="3213100" y="548639"/>
                  </a:lnTo>
                  <a:lnTo>
                    <a:pt x="3248711" y="541460"/>
                  </a:lnTo>
                  <a:lnTo>
                    <a:pt x="3277774" y="521874"/>
                  </a:lnTo>
                  <a:lnTo>
                    <a:pt x="3297360" y="492811"/>
                  </a:lnTo>
                  <a:lnTo>
                    <a:pt x="3304540" y="457200"/>
                  </a:lnTo>
                  <a:lnTo>
                    <a:pt x="3304540" y="91439"/>
                  </a:lnTo>
                  <a:lnTo>
                    <a:pt x="3297360" y="55828"/>
                  </a:lnTo>
                  <a:lnTo>
                    <a:pt x="3277774" y="26765"/>
                  </a:lnTo>
                  <a:lnTo>
                    <a:pt x="3248711" y="7179"/>
                  </a:lnTo>
                  <a:lnTo>
                    <a:pt x="3213100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699895" y="6263322"/>
            <a:ext cx="720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20" dirty="0">
                <a:solidFill>
                  <a:srgbClr val="545827"/>
                </a:solidFill>
                <a:latin typeface="Trebuchet MS"/>
                <a:cs typeface="Trebuchet MS"/>
              </a:rPr>
              <a:t>10</a:t>
            </a:r>
            <a:r>
              <a:rPr sz="1800" spc="-125" dirty="0">
                <a:solidFill>
                  <a:srgbClr val="545827"/>
                </a:solidFill>
                <a:latin typeface="Trebuchet MS"/>
                <a:cs typeface="Trebuchet MS"/>
              </a:rPr>
              <a:t> </a:t>
            </a:r>
            <a:r>
              <a:rPr sz="1800" spc="-210" dirty="0">
                <a:solidFill>
                  <a:srgbClr val="545827"/>
                </a:solidFill>
                <a:latin typeface="Trebuchet MS"/>
                <a:cs typeface="Trebuchet MS"/>
              </a:rPr>
              <a:t>класс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626470" y="6174740"/>
            <a:ext cx="720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20" dirty="0">
                <a:solidFill>
                  <a:srgbClr val="545827"/>
                </a:solidFill>
                <a:latin typeface="Trebuchet MS"/>
                <a:cs typeface="Trebuchet MS"/>
              </a:rPr>
              <a:t>11</a:t>
            </a:r>
            <a:r>
              <a:rPr sz="1800" spc="-125" dirty="0">
                <a:solidFill>
                  <a:srgbClr val="545827"/>
                </a:solidFill>
                <a:latin typeface="Trebuchet MS"/>
                <a:cs typeface="Trebuchet MS"/>
              </a:rPr>
              <a:t> </a:t>
            </a:r>
            <a:r>
              <a:rPr sz="1800" spc="-210" dirty="0">
                <a:solidFill>
                  <a:srgbClr val="545827"/>
                </a:solidFill>
                <a:latin typeface="Trebuchet MS"/>
                <a:cs typeface="Trebuchet MS"/>
              </a:rPr>
              <a:t>класс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05400" y="1507490"/>
            <a:ext cx="39624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436FB7"/>
                </a:solidFill>
                <a:latin typeface="Trebuchet MS"/>
                <a:cs typeface="Trebuchet MS"/>
              </a:rPr>
              <a:t>Историко-культурный стандарт: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11369" y="5145151"/>
            <a:ext cx="4989831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marR="80010" algn="ctr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436FB7"/>
                </a:solidFill>
                <a:latin typeface="Trebuchet MS"/>
                <a:cs typeface="Trebuchet MS"/>
              </a:rPr>
              <a:t>Структура курса истории России в Новейшее время соответствует периодизации</a:t>
            </a:r>
            <a:endParaRPr sz="22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200" dirty="0">
                <a:solidFill>
                  <a:srgbClr val="436FB7"/>
                </a:solidFill>
                <a:latin typeface="Trebuchet MS"/>
                <a:cs typeface="Trebuchet MS"/>
              </a:rPr>
              <a:t>в Историко-культурном стандарте</a:t>
            </a:r>
            <a:endParaRPr sz="2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71725" y="1554734"/>
            <a:ext cx="850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00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1914-</a:t>
            </a:r>
            <a:r>
              <a:rPr sz="1800" u="sng" spc="-195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1922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38749" y="2049398"/>
            <a:ext cx="321437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V. Россия во время Первой </a:t>
            </a:r>
            <a:r>
              <a:rPr sz="1200" dirty="0" err="1">
                <a:solidFill>
                  <a:srgbClr val="FFFFFF"/>
                </a:solidFill>
                <a:latin typeface="Trebuchet MS"/>
                <a:cs typeface="Trebuchet MS"/>
              </a:rPr>
              <a:t>мировой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войны</a:t>
            </a:r>
            <a:r>
              <a:rPr lang="ru-RU"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Великой Российской революции (1914–1922 гг.)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38750" y="2632710"/>
            <a:ext cx="3304540" cy="548640"/>
          </a:xfrm>
          <a:custGeom>
            <a:avLst/>
            <a:gdLst/>
            <a:ahLst/>
            <a:cxnLst/>
            <a:rect l="l" t="t" r="r" b="b"/>
            <a:pathLst>
              <a:path w="3304540" h="548639">
                <a:moveTo>
                  <a:pt x="3213100" y="0"/>
                </a:moveTo>
                <a:lnTo>
                  <a:pt x="91439" y="0"/>
                </a:lnTo>
                <a:lnTo>
                  <a:pt x="55828" y="7179"/>
                </a:lnTo>
                <a:lnTo>
                  <a:pt x="26765" y="26765"/>
                </a:lnTo>
                <a:lnTo>
                  <a:pt x="7179" y="55828"/>
                </a:lnTo>
                <a:lnTo>
                  <a:pt x="0" y="91439"/>
                </a:lnTo>
                <a:lnTo>
                  <a:pt x="0" y="457200"/>
                </a:lnTo>
                <a:lnTo>
                  <a:pt x="7179" y="492811"/>
                </a:lnTo>
                <a:lnTo>
                  <a:pt x="26765" y="521874"/>
                </a:lnTo>
                <a:lnTo>
                  <a:pt x="55828" y="541460"/>
                </a:lnTo>
                <a:lnTo>
                  <a:pt x="91439" y="548639"/>
                </a:lnTo>
                <a:lnTo>
                  <a:pt x="3213100" y="548639"/>
                </a:lnTo>
                <a:lnTo>
                  <a:pt x="3248711" y="541460"/>
                </a:lnTo>
                <a:lnTo>
                  <a:pt x="3277774" y="521874"/>
                </a:lnTo>
                <a:lnTo>
                  <a:pt x="3297360" y="492811"/>
                </a:lnTo>
                <a:lnTo>
                  <a:pt x="3304540" y="457200"/>
                </a:lnTo>
                <a:lnTo>
                  <a:pt x="3304540" y="91439"/>
                </a:lnTo>
                <a:lnTo>
                  <a:pt x="3297360" y="55828"/>
                </a:lnTo>
                <a:lnTo>
                  <a:pt x="3277774" y="26765"/>
                </a:lnTo>
                <a:lnTo>
                  <a:pt x="3248711" y="7179"/>
                </a:lnTo>
                <a:lnTo>
                  <a:pt x="3213100" y="0"/>
                </a:lnTo>
                <a:close/>
              </a:path>
            </a:pathLst>
          </a:custGeom>
          <a:solidFill>
            <a:srgbClr val="43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273171" y="2296794"/>
            <a:ext cx="4591685" cy="891269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800" u="sng" spc="-200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1922-1930-</a:t>
            </a:r>
            <a:r>
              <a:rPr sz="1800" u="sng" spc="-330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е</a:t>
            </a:r>
            <a:endParaRPr sz="1800" dirty="0">
              <a:latin typeface="Trebuchet MS"/>
              <a:cs typeface="Trebuchet MS"/>
            </a:endParaRPr>
          </a:p>
          <a:p>
            <a:pPr marL="2045970">
              <a:lnSpc>
                <a:spcPct val="100000"/>
              </a:lnSpc>
              <a:spcBef>
                <a:spcPts val="680"/>
              </a:spcBef>
            </a:pPr>
            <a:r>
              <a:rPr sz="1300" dirty="0">
                <a:solidFill>
                  <a:srgbClr val="FFFFFF"/>
                </a:solidFill>
                <a:latin typeface="Trebuchet MS"/>
                <a:cs typeface="Trebuchet MS"/>
              </a:rPr>
              <a:t>VI. Советский Союз в 1920-е – 1930-е гг.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38750" y="3255009"/>
            <a:ext cx="3304540" cy="548640"/>
          </a:xfrm>
          <a:custGeom>
            <a:avLst/>
            <a:gdLst/>
            <a:ahLst/>
            <a:cxnLst/>
            <a:rect l="l" t="t" r="r" b="b"/>
            <a:pathLst>
              <a:path w="3304540" h="548639">
                <a:moveTo>
                  <a:pt x="3213100" y="0"/>
                </a:moveTo>
                <a:lnTo>
                  <a:pt x="91439" y="0"/>
                </a:lnTo>
                <a:lnTo>
                  <a:pt x="55828" y="7179"/>
                </a:lnTo>
                <a:lnTo>
                  <a:pt x="26765" y="26765"/>
                </a:lnTo>
                <a:lnTo>
                  <a:pt x="7179" y="55828"/>
                </a:lnTo>
                <a:lnTo>
                  <a:pt x="0" y="91439"/>
                </a:lnTo>
                <a:lnTo>
                  <a:pt x="0" y="457200"/>
                </a:lnTo>
                <a:lnTo>
                  <a:pt x="7179" y="492811"/>
                </a:lnTo>
                <a:lnTo>
                  <a:pt x="26765" y="521874"/>
                </a:lnTo>
                <a:lnTo>
                  <a:pt x="55828" y="541460"/>
                </a:lnTo>
                <a:lnTo>
                  <a:pt x="91439" y="548639"/>
                </a:lnTo>
                <a:lnTo>
                  <a:pt x="3213100" y="548639"/>
                </a:lnTo>
                <a:lnTo>
                  <a:pt x="3248711" y="541460"/>
                </a:lnTo>
                <a:lnTo>
                  <a:pt x="3277774" y="521874"/>
                </a:lnTo>
                <a:lnTo>
                  <a:pt x="3297360" y="492811"/>
                </a:lnTo>
                <a:lnTo>
                  <a:pt x="3304540" y="457200"/>
                </a:lnTo>
                <a:lnTo>
                  <a:pt x="3304540" y="91439"/>
                </a:lnTo>
                <a:lnTo>
                  <a:pt x="3297360" y="55828"/>
                </a:lnTo>
                <a:lnTo>
                  <a:pt x="3277774" y="26765"/>
                </a:lnTo>
                <a:lnTo>
                  <a:pt x="3248711" y="7179"/>
                </a:lnTo>
                <a:lnTo>
                  <a:pt x="3213100" y="0"/>
                </a:lnTo>
                <a:close/>
              </a:path>
            </a:pathLst>
          </a:custGeom>
          <a:solidFill>
            <a:srgbClr val="43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06694" y="3390900"/>
            <a:ext cx="314642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Trebuchet MS"/>
                <a:cs typeface="Trebuchet MS"/>
              </a:rPr>
              <a:t>VII. Великая Отечественная война 1941–1945 гг.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38750" y="3879850"/>
            <a:ext cx="3304540" cy="1168400"/>
          </a:xfrm>
          <a:custGeom>
            <a:avLst/>
            <a:gdLst/>
            <a:ahLst/>
            <a:cxnLst/>
            <a:rect l="l" t="t" r="r" b="b"/>
            <a:pathLst>
              <a:path w="3304540" h="1168400">
                <a:moveTo>
                  <a:pt x="3304540" y="713359"/>
                </a:moveTo>
                <a:lnTo>
                  <a:pt x="3297377" y="677926"/>
                </a:lnTo>
                <a:lnTo>
                  <a:pt x="3277870" y="648970"/>
                </a:lnTo>
                <a:lnTo>
                  <a:pt x="3248914" y="629462"/>
                </a:lnTo>
                <a:lnTo>
                  <a:pt x="3213481" y="622300"/>
                </a:lnTo>
                <a:lnTo>
                  <a:pt x="91059" y="622300"/>
                </a:lnTo>
                <a:lnTo>
                  <a:pt x="55613" y="629462"/>
                </a:lnTo>
                <a:lnTo>
                  <a:pt x="26670" y="648970"/>
                </a:lnTo>
                <a:lnTo>
                  <a:pt x="7150" y="677926"/>
                </a:lnTo>
                <a:lnTo>
                  <a:pt x="0" y="713359"/>
                </a:lnTo>
                <a:lnTo>
                  <a:pt x="0" y="1077341"/>
                </a:lnTo>
                <a:lnTo>
                  <a:pt x="7150" y="1112786"/>
                </a:lnTo>
                <a:lnTo>
                  <a:pt x="26657" y="1141730"/>
                </a:lnTo>
                <a:lnTo>
                  <a:pt x="55613" y="1161249"/>
                </a:lnTo>
                <a:lnTo>
                  <a:pt x="91059" y="1168400"/>
                </a:lnTo>
                <a:lnTo>
                  <a:pt x="3213481" y="1168400"/>
                </a:lnTo>
                <a:lnTo>
                  <a:pt x="3248914" y="1161249"/>
                </a:lnTo>
                <a:lnTo>
                  <a:pt x="3277870" y="1141730"/>
                </a:lnTo>
                <a:lnTo>
                  <a:pt x="3297377" y="1112786"/>
                </a:lnTo>
                <a:lnTo>
                  <a:pt x="3304540" y="1077341"/>
                </a:lnTo>
                <a:lnTo>
                  <a:pt x="3304540" y="713359"/>
                </a:lnTo>
                <a:close/>
              </a:path>
              <a:path w="3304540" h="1168400">
                <a:moveTo>
                  <a:pt x="3304540" y="91059"/>
                </a:moveTo>
                <a:lnTo>
                  <a:pt x="3297377" y="55626"/>
                </a:lnTo>
                <a:lnTo>
                  <a:pt x="3277870" y="26670"/>
                </a:lnTo>
                <a:lnTo>
                  <a:pt x="3248914" y="7162"/>
                </a:lnTo>
                <a:lnTo>
                  <a:pt x="3213481" y="0"/>
                </a:lnTo>
                <a:lnTo>
                  <a:pt x="91059" y="0"/>
                </a:lnTo>
                <a:lnTo>
                  <a:pt x="55613" y="7162"/>
                </a:lnTo>
                <a:lnTo>
                  <a:pt x="26670" y="26670"/>
                </a:lnTo>
                <a:lnTo>
                  <a:pt x="7150" y="55626"/>
                </a:lnTo>
                <a:lnTo>
                  <a:pt x="0" y="91059"/>
                </a:lnTo>
                <a:lnTo>
                  <a:pt x="0" y="455041"/>
                </a:lnTo>
                <a:lnTo>
                  <a:pt x="7150" y="490486"/>
                </a:lnTo>
                <a:lnTo>
                  <a:pt x="26657" y="519430"/>
                </a:lnTo>
                <a:lnTo>
                  <a:pt x="55613" y="538949"/>
                </a:lnTo>
                <a:lnTo>
                  <a:pt x="91059" y="546100"/>
                </a:lnTo>
                <a:lnTo>
                  <a:pt x="3213481" y="546100"/>
                </a:lnTo>
                <a:lnTo>
                  <a:pt x="3248914" y="538949"/>
                </a:lnTo>
                <a:lnTo>
                  <a:pt x="3277870" y="519430"/>
                </a:lnTo>
                <a:lnTo>
                  <a:pt x="3297377" y="490486"/>
                </a:lnTo>
                <a:lnTo>
                  <a:pt x="3304540" y="455041"/>
                </a:lnTo>
                <a:lnTo>
                  <a:pt x="3304540" y="91059"/>
                </a:lnTo>
                <a:close/>
              </a:path>
            </a:pathLst>
          </a:custGeom>
          <a:solidFill>
            <a:srgbClr val="43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306695" y="4013454"/>
            <a:ext cx="2308225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FFFFFF"/>
                </a:solidFill>
                <a:latin typeface="Trebuchet MS"/>
                <a:cs typeface="Trebuchet MS"/>
              </a:rPr>
              <a:t>VIII. СССР в 1945–1991 гг.</a:t>
            </a:r>
            <a:endParaRPr sz="13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25"/>
              </a:spcBef>
            </a:pPr>
            <a:endParaRPr sz="1400" dirty="0">
              <a:latin typeface="Trebuchet MS"/>
              <a:cs typeface="Trebuchet MS"/>
            </a:endParaRPr>
          </a:p>
          <a:p>
            <a:pPr marL="12700" marR="5080">
              <a:lnSpc>
                <a:spcPts val="1520"/>
              </a:lnSpc>
            </a:pPr>
            <a:r>
              <a:rPr sz="1300" dirty="0">
                <a:solidFill>
                  <a:srgbClr val="FFFFFF"/>
                </a:solidFill>
                <a:latin typeface="Trebuchet MS"/>
                <a:cs typeface="Trebuchet MS"/>
              </a:rPr>
              <a:t>IX. Российская Федерация c 1991 до современности</a:t>
            </a:r>
            <a:endParaRPr sz="1300" dirty="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04029" y="3250946"/>
            <a:ext cx="85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00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1941-</a:t>
            </a:r>
            <a:r>
              <a:rPr sz="1800" u="sng" spc="-195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1945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18626" y="2012315"/>
            <a:ext cx="850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00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1945-</a:t>
            </a:r>
            <a:r>
              <a:rPr sz="1800" u="sng" spc="-195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1991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84590" y="3115309"/>
            <a:ext cx="851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00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1992-</a:t>
            </a:r>
            <a:r>
              <a:rPr sz="1800" u="sng" spc="-195" dirty="0">
                <a:solidFill>
                  <a:srgbClr val="545827"/>
                </a:solidFill>
                <a:uFill>
                  <a:solidFill>
                    <a:srgbClr val="545827"/>
                  </a:solidFill>
                </a:uFill>
                <a:latin typeface="Trebuchet MS"/>
                <a:cs typeface="Trebuchet MS"/>
              </a:rPr>
              <a:t>2022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26746"/>
            <a:ext cx="11656061" cy="766876"/>
          </a:xfrm>
          <a:prstGeom prst="rect">
            <a:avLst/>
          </a:prstGeom>
        </p:spPr>
        <p:txBody>
          <a:bodyPr vert="horz" wrap="square" lIns="0" tIns="210819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Основные изменения в содержании учебников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154679" y="3967479"/>
            <a:ext cx="8732520" cy="2888615"/>
            <a:chOff x="3154679" y="3967479"/>
            <a:chExt cx="8732520" cy="2888615"/>
          </a:xfrm>
        </p:grpSpPr>
        <p:sp>
          <p:nvSpPr>
            <p:cNvPr id="5" name="object 5"/>
            <p:cNvSpPr/>
            <p:nvPr/>
          </p:nvSpPr>
          <p:spPr>
            <a:xfrm>
              <a:off x="3161029" y="3973829"/>
              <a:ext cx="8719820" cy="861060"/>
            </a:xfrm>
            <a:custGeom>
              <a:avLst/>
              <a:gdLst/>
              <a:ahLst/>
              <a:cxnLst/>
              <a:rect l="l" t="t" r="r" b="b"/>
              <a:pathLst>
                <a:path w="8719820" h="861060">
                  <a:moveTo>
                    <a:pt x="8576310" y="0"/>
                  </a:moveTo>
                  <a:lnTo>
                    <a:pt x="143509" y="0"/>
                  </a:lnTo>
                  <a:lnTo>
                    <a:pt x="98153" y="7317"/>
                  </a:lnTo>
                  <a:lnTo>
                    <a:pt x="58759" y="27692"/>
                  </a:lnTo>
                  <a:lnTo>
                    <a:pt x="27692" y="58759"/>
                  </a:lnTo>
                  <a:lnTo>
                    <a:pt x="7317" y="98153"/>
                  </a:lnTo>
                  <a:lnTo>
                    <a:pt x="0" y="143510"/>
                  </a:lnTo>
                  <a:lnTo>
                    <a:pt x="0" y="717550"/>
                  </a:lnTo>
                  <a:lnTo>
                    <a:pt x="7317" y="762906"/>
                  </a:lnTo>
                  <a:lnTo>
                    <a:pt x="27692" y="802300"/>
                  </a:lnTo>
                  <a:lnTo>
                    <a:pt x="58759" y="833367"/>
                  </a:lnTo>
                  <a:lnTo>
                    <a:pt x="98153" y="853742"/>
                  </a:lnTo>
                  <a:lnTo>
                    <a:pt x="143509" y="861060"/>
                  </a:lnTo>
                  <a:lnTo>
                    <a:pt x="8576310" y="861060"/>
                  </a:lnTo>
                  <a:lnTo>
                    <a:pt x="8621666" y="853742"/>
                  </a:lnTo>
                  <a:lnTo>
                    <a:pt x="8661060" y="833367"/>
                  </a:lnTo>
                  <a:lnTo>
                    <a:pt x="8692127" y="802300"/>
                  </a:lnTo>
                  <a:lnTo>
                    <a:pt x="8712502" y="762906"/>
                  </a:lnTo>
                  <a:lnTo>
                    <a:pt x="8719820" y="717550"/>
                  </a:lnTo>
                  <a:lnTo>
                    <a:pt x="8719820" y="143510"/>
                  </a:lnTo>
                  <a:lnTo>
                    <a:pt x="8712502" y="98153"/>
                  </a:lnTo>
                  <a:lnTo>
                    <a:pt x="8692127" y="58759"/>
                  </a:lnTo>
                  <a:lnTo>
                    <a:pt x="8661060" y="27692"/>
                  </a:lnTo>
                  <a:lnTo>
                    <a:pt x="8621666" y="7317"/>
                  </a:lnTo>
                  <a:lnTo>
                    <a:pt x="8576310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61029" y="3973829"/>
              <a:ext cx="8719820" cy="861060"/>
            </a:xfrm>
            <a:custGeom>
              <a:avLst/>
              <a:gdLst/>
              <a:ahLst/>
              <a:cxnLst/>
              <a:rect l="l" t="t" r="r" b="b"/>
              <a:pathLst>
                <a:path w="8719820" h="861060">
                  <a:moveTo>
                    <a:pt x="0" y="143510"/>
                  </a:moveTo>
                  <a:lnTo>
                    <a:pt x="7317" y="98153"/>
                  </a:lnTo>
                  <a:lnTo>
                    <a:pt x="27692" y="58759"/>
                  </a:lnTo>
                  <a:lnTo>
                    <a:pt x="58759" y="27692"/>
                  </a:lnTo>
                  <a:lnTo>
                    <a:pt x="98153" y="7317"/>
                  </a:lnTo>
                  <a:lnTo>
                    <a:pt x="143509" y="0"/>
                  </a:lnTo>
                  <a:lnTo>
                    <a:pt x="8576310" y="0"/>
                  </a:lnTo>
                  <a:lnTo>
                    <a:pt x="8621666" y="7317"/>
                  </a:lnTo>
                  <a:lnTo>
                    <a:pt x="8661060" y="27692"/>
                  </a:lnTo>
                  <a:lnTo>
                    <a:pt x="8692127" y="58759"/>
                  </a:lnTo>
                  <a:lnTo>
                    <a:pt x="8712502" y="98153"/>
                  </a:lnTo>
                  <a:lnTo>
                    <a:pt x="8719820" y="143510"/>
                  </a:lnTo>
                  <a:lnTo>
                    <a:pt x="8719820" y="717550"/>
                  </a:lnTo>
                  <a:lnTo>
                    <a:pt x="8712502" y="762906"/>
                  </a:lnTo>
                  <a:lnTo>
                    <a:pt x="8692127" y="802300"/>
                  </a:lnTo>
                  <a:lnTo>
                    <a:pt x="8661060" y="833367"/>
                  </a:lnTo>
                  <a:lnTo>
                    <a:pt x="8621666" y="853742"/>
                  </a:lnTo>
                  <a:lnTo>
                    <a:pt x="8576310" y="861060"/>
                  </a:lnTo>
                  <a:lnTo>
                    <a:pt x="143509" y="861060"/>
                  </a:lnTo>
                  <a:lnTo>
                    <a:pt x="98153" y="853742"/>
                  </a:lnTo>
                  <a:lnTo>
                    <a:pt x="58759" y="833367"/>
                  </a:lnTo>
                  <a:lnTo>
                    <a:pt x="27692" y="802300"/>
                  </a:lnTo>
                  <a:lnTo>
                    <a:pt x="7317" y="762906"/>
                  </a:lnTo>
                  <a:lnTo>
                    <a:pt x="0" y="717550"/>
                  </a:lnTo>
                  <a:lnTo>
                    <a:pt x="0" y="143510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7539" y="4836163"/>
              <a:ext cx="5433314" cy="201955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154679" y="1524000"/>
            <a:ext cx="8732520" cy="982980"/>
            <a:chOff x="3154679" y="1524000"/>
            <a:chExt cx="8732520" cy="982980"/>
          </a:xfrm>
        </p:grpSpPr>
        <p:sp>
          <p:nvSpPr>
            <p:cNvPr id="9" name="object 9"/>
            <p:cNvSpPr/>
            <p:nvPr/>
          </p:nvSpPr>
          <p:spPr>
            <a:xfrm>
              <a:off x="3161029" y="1530350"/>
              <a:ext cx="8719820" cy="970280"/>
            </a:xfrm>
            <a:custGeom>
              <a:avLst/>
              <a:gdLst/>
              <a:ahLst/>
              <a:cxnLst/>
              <a:rect l="l" t="t" r="r" b="b"/>
              <a:pathLst>
                <a:path w="8719820" h="970280">
                  <a:moveTo>
                    <a:pt x="8558149" y="0"/>
                  </a:moveTo>
                  <a:lnTo>
                    <a:pt x="161670" y="0"/>
                  </a:lnTo>
                  <a:lnTo>
                    <a:pt x="118695" y="5775"/>
                  </a:lnTo>
                  <a:lnTo>
                    <a:pt x="80075" y="22074"/>
                  </a:lnTo>
                  <a:lnTo>
                    <a:pt x="47355" y="47355"/>
                  </a:lnTo>
                  <a:lnTo>
                    <a:pt x="22074" y="80075"/>
                  </a:lnTo>
                  <a:lnTo>
                    <a:pt x="5775" y="118695"/>
                  </a:lnTo>
                  <a:lnTo>
                    <a:pt x="0" y="161671"/>
                  </a:lnTo>
                  <a:lnTo>
                    <a:pt x="0" y="808609"/>
                  </a:lnTo>
                  <a:lnTo>
                    <a:pt x="5775" y="851584"/>
                  </a:lnTo>
                  <a:lnTo>
                    <a:pt x="22074" y="890204"/>
                  </a:lnTo>
                  <a:lnTo>
                    <a:pt x="47355" y="922924"/>
                  </a:lnTo>
                  <a:lnTo>
                    <a:pt x="80075" y="948205"/>
                  </a:lnTo>
                  <a:lnTo>
                    <a:pt x="118695" y="964504"/>
                  </a:lnTo>
                  <a:lnTo>
                    <a:pt x="161670" y="970279"/>
                  </a:lnTo>
                  <a:lnTo>
                    <a:pt x="8558149" y="970279"/>
                  </a:lnTo>
                  <a:lnTo>
                    <a:pt x="8601124" y="964504"/>
                  </a:lnTo>
                  <a:lnTo>
                    <a:pt x="8639744" y="948205"/>
                  </a:lnTo>
                  <a:lnTo>
                    <a:pt x="8672464" y="922924"/>
                  </a:lnTo>
                  <a:lnTo>
                    <a:pt x="8697745" y="890204"/>
                  </a:lnTo>
                  <a:lnTo>
                    <a:pt x="8714044" y="851584"/>
                  </a:lnTo>
                  <a:lnTo>
                    <a:pt x="8719820" y="808609"/>
                  </a:lnTo>
                  <a:lnTo>
                    <a:pt x="8719820" y="161671"/>
                  </a:lnTo>
                  <a:lnTo>
                    <a:pt x="8714044" y="118695"/>
                  </a:lnTo>
                  <a:lnTo>
                    <a:pt x="8697745" y="80075"/>
                  </a:lnTo>
                  <a:lnTo>
                    <a:pt x="8672464" y="47355"/>
                  </a:lnTo>
                  <a:lnTo>
                    <a:pt x="8639744" y="22074"/>
                  </a:lnTo>
                  <a:lnTo>
                    <a:pt x="8601124" y="5775"/>
                  </a:lnTo>
                  <a:lnTo>
                    <a:pt x="8558149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61029" y="1530350"/>
              <a:ext cx="8719820" cy="970280"/>
            </a:xfrm>
            <a:custGeom>
              <a:avLst/>
              <a:gdLst/>
              <a:ahLst/>
              <a:cxnLst/>
              <a:rect l="l" t="t" r="r" b="b"/>
              <a:pathLst>
                <a:path w="8719820" h="970280">
                  <a:moveTo>
                    <a:pt x="0" y="161671"/>
                  </a:moveTo>
                  <a:lnTo>
                    <a:pt x="5775" y="118695"/>
                  </a:lnTo>
                  <a:lnTo>
                    <a:pt x="22074" y="80075"/>
                  </a:lnTo>
                  <a:lnTo>
                    <a:pt x="47355" y="47355"/>
                  </a:lnTo>
                  <a:lnTo>
                    <a:pt x="80075" y="22074"/>
                  </a:lnTo>
                  <a:lnTo>
                    <a:pt x="118695" y="5775"/>
                  </a:lnTo>
                  <a:lnTo>
                    <a:pt x="161670" y="0"/>
                  </a:lnTo>
                  <a:lnTo>
                    <a:pt x="8558149" y="0"/>
                  </a:lnTo>
                  <a:lnTo>
                    <a:pt x="8601124" y="5775"/>
                  </a:lnTo>
                  <a:lnTo>
                    <a:pt x="8639744" y="22074"/>
                  </a:lnTo>
                  <a:lnTo>
                    <a:pt x="8672464" y="47355"/>
                  </a:lnTo>
                  <a:lnTo>
                    <a:pt x="8697745" y="80075"/>
                  </a:lnTo>
                  <a:lnTo>
                    <a:pt x="8714044" y="118695"/>
                  </a:lnTo>
                  <a:lnTo>
                    <a:pt x="8719820" y="161671"/>
                  </a:lnTo>
                  <a:lnTo>
                    <a:pt x="8719820" y="808609"/>
                  </a:lnTo>
                  <a:lnTo>
                    <a:pt x="8714044" y="851584"/>
                  </a:lnTo>
                  <a:lnTo>
                    <a:pt x="8697745" y="890204"/>
                  </a:lnTo>
                  <a:lnTo>
                    <a:pt x="8672464" y="922924"/>
                  </a:lnTo>
                  <a:lnTo>
                    <a:pt x="8639744" y="948205"/>
                  </a:lnTo>
                  <a:lnTo>
                    <a:pt x="8601124" y="964504"/>
                  </a:lnTo>
                  <a:lnTo>
                    <a:pt x="8558149" y="970279"/>
                  </a:lnTo>
                  <a:lnTo>
                    <a:pt x="161670" y="970279"/>
                  </a:lnTo>
                  <a:lnTo>
                    <a:pt x="118695" y="964504"/>
                  </a:lnTo>
                  <a:lnTo>
                    <a:pt x="80075" y="948205"/>
                  </a:lnTo>
                  <a:lnTo>
                    <a:pt x="47355" y="922924"/>
                  </a:lnTo>
                  <a:lnTo>
                    <a:pt x="22074" y="890204"/>
                  </a:lnTo>
                  <a:lnTo>
                    <a:pt x="5775" y="851584"/>
                  </a:lnTo>
                  <a:lnTo>
                    <a:pt x="0" y="808609"/>
                  </a:lnTo>
                  <a:lnTo>
                    <a:pt x="0" y="161671"/>
                  </a:lnTo>
                  <a:close/>
                </a:path>
              </a:pathLst>
            </a:custGeom>
            <a:ln w="12699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0" y="1411659"/>
            <a:ext cx="3079115" cy="5444490"/>
            <a:chOff x="0" y="1411659"/>
            <a:chExt cx="3079115" cy="544449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5490" y="1411659"/>
              <a:ext cx="2559172" cy="32830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203700"/>
              <a:ext cx="3078734" cy="265201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154679" y="2707639"/>
            <a:ext cx="8732520" cy="972819"/>
            <a:chOff x="3154679" y="2707639"/>
            <a:chExt cx="8732520" cy="972819"/>
          </a:xfrm>
        </p:grpSpPr>
        <p:sp>
          <p:nvSpPr>
            <p:cNvPr id="15" name="object 15"/>
            <p:cNvSpPr/>
            <p:nvPr/>
          </p:nvSpPr>
          <p:spPr>
            <a:xfrm>
              <a:off x="3161029" y="2713989"/>
              <a:ext cx="8719820" cy="960119"/>
            </a:xfrm>
            <a:custGeom>
              <a:avLst/>
              <a:gdLst/>
              <a:ahLst/>
              <a:cxnLst/>
              <a:rect l="l" t="t" r="r" b="b"/>
              <a:pathLst>
                <a:path w="8719820" h="960120">
                  <a:moveTo>
                    <a:pt x="8559800" y="0"/>
                  </a:moveTo>
                  <a:lnTo>
                    <a:pt x="160019" y="0"/>
                  </a:lnTo>
                  <a:lnTo>
                    <a:pt x="109435" y="8156"/>
                  </a:lnTo>
                  <a:lnTo>
                    <a:pt x="65507" y="30870"/>
                  </a:lnTo>
                  <a:lnTo>
                    <a:pt x="30870" y="65507"/>
                  </a:lnTo>
                  <a:lnTo>
                    <a:pt x="8156" y="109435"/>
                  </a:lnTo>
                  <a:lnTo>
                    <a:pt x="0" y="160020"/>
                  </a:lnTo>
                  <a:lnTo>
                    <a:pt x="0" y="800100"/>
                  </a:lnTo>
                  <a:lnTo>
                    <a:pt x="8156" y="850684"/>
                  </a:lnTo>
                  <a:lnTo>
                    <a:pt x="30870" y="894612"/>
                  </a:lnTo>
                  <a:lnTo>
                    <a:pt x="65507" y="929249"/>
                  </a:lnTo>
                  <a:lnTo>
                    <a:pt x="109435" y="951963"/>
                  </a:lnTo>
                  <a:lnTo>
                    <a:pt x="160019" y="960120"/>
                  </a:lnTo>
                  <a:lnTo>
                    <a:pt x="8559800" y="960120"/>
                  </a:lnTo>
                  <a:lnTo>
                    <a:pt x="8610384" y="951963"/>
                  </a:lnTo>
                  <a:lnTo>
                    <a:pt x="8654312" y="929249"/>
                  </a:lnTo>
                  <a:lnTo>
                    <a:pt x="8688949" y="894612"/>
                  </a:lnTo>
                  <a:lnTo>
                    <a:pt x="8711663" y="850684"/>
                  </a:lnTo>
                  <a:lnTo>
                    <a:pt x="8719820" y="800100"/>
                  </a:lnTo>
                  <a:lnTo>
                    <a:pt x="8719820" y="160020"/>
                  </a:lnTo>
                  <a:lnTo>
                    <a:pt x="8711663" y="109435"/>
                  </a:lnTo>
                  <a:lnTo>
                    <a:pt x="8688949" y="65507"/>
                  </a:lnTo>
                  <a:lnTo>
                    <a:pt x="8654312" y="30870"/>
                  </a:lnTo>
                  <a:lnTo>
                    <a:pt x="8610384" y="8156"/>
                  </a:lnTo>
                  <a:lnTo>
                    <a:pt x="8559800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61029" y="2713989"/>
              <a:ext cx="8719820" cy="960119"/>
            </a:xfrm>
            <a:custGeom>
              <a:avLst/>
              <a:gdLst/>
              <a:ahLst/>
              <a:cxnLst/>
              <a:rect l="l" t="t" r="r" b="b"/>
              <a:pathLst>
                <a:path w="8719820" h="960120">
                  <a:moveTo>
                    <a:pt x="0" y="160020"/>
                  </a:moveTo>
                  <a:lnTo>
                    <a:pt x="8156" y="109435"/>
                  </a:lnTo>
                  <a:lnTo>
                    <a:pt x="30870" y="65507"/>
                  </a:lnTo>
                  <a:lnTo>
                    <a:pt x="65507" y="30870"/>
                  </a:lnTo>
                  <a:lnTo>
                    <a:pt x="109435" y="8156"/>
                  </a:lnTo>
                  <a:lnTo>
                    <a:pt x="160019" y="0"/>
                  </a:lnTo>
                  <a:lnTo>
                    <a:pt x="8559800" y="0"/>
                  </a:lnTo>
                  <a:lnTo>
                    <a:pt x="8610384" y="8156"/>
                  </a:lnTo>
                  <a:lnTo>
                    <a:pt x="8654312" y="30870"/>
                  </a:lnTo>
                  <a:lnTo>
                    <a:pt x="8688949" y="65507"/>
                  </a:lnTo>
                  <a:lnTo>
                    <a:pt x="8711663" y="109435"/>
                  </a:lnTo>
                  <a:lnTo>
                    <a:pt x="8719820" y="160020"/>
                  </a:lnTo>
                  <a:lnTo>
                    <a:pt x="8719820" y="800100"/>
                  </a:lnTo>
                  <a:lnTo>
                    <a:pt x="8711663" y="850684"/>
                  </a:lnTo>
                  <a:lnTo>
                    <a:pt x="8688949" y="894612"/>
                  </a:lnTo>
                  <a:lnTo>
                    <a:pt x="8654312" y="929249"/>
                  </a:lnTo>
                  <a:lnTo>
                    <a:pt x="8610384" y="951963"/>
                  </a:lnTo>
                  <a:lnTo>
                    <a:pt x="8559800" y="960120"/>
                  </a:lnTo>
                  <a:lnTo>
                    <a:pt x="160019" y="960120"/>
                  </a:lnTo>
                  <a:lnTo>
                    <a:pt x="109435" y="951963"/>
                  </a:lnTo>
                  <a:lnTo>
                    <a:pt x="65507" y="929249"/>
                  </a:lnTo>
                  <a:lnTo>
                    <a:pt x="30870" y="894612"/>
                  </a:lnTo>
                  <a:lnTo>
                    <a:pt x="8156" y="850684"/>
                  </a:lnTo>
                  <a:lnTo>
                    <a:pt x="0" y="800100"/>
                  </a:lnTo>
                  <a:lnTo>
                    <a:pt x="0" y="16002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280028" y="1622171"/>
            <a:ext cx="8366759" cy="3275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Направленность содержания исторического образования </a:t>
            </a:r>
            <a:r>
              <a:rPr sz="2000" dirty="0" err="1">
                <a:solidFill>
                  <a:srgbClr val="FFFFFF"/>
                </a:solidFill>
                <a:latin typeface="Trebuchet MS"/>
                <a:cs typeface="Trebuchet MS"/>
              </a:rPr>
              <a:t>на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формирование</a:t>
            </a:r>
            <a:r>
              <a:rPr lang="ru-RU" sz="20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исторического</a:t>
            </a:r>
            <a:r>
              <a:rPr sz="20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сознания, российской гражданской идентичности</a:t>
            </a:r>
            <a:endParaRPr sz="2000" dirty="0">
              <a:latin typeface="Trebuchet MS"/>
              <a:cs typeface="Trebuchet MS"/>
            </a:endParaRPr>
          </a:p>
          <a:p>
            <a:pPr marL="12700" indent="5080">
              <a:lnSpc>
                <a:spcPct val="100000"/>
              </a:lnSpc>
              <a:tabLst>
                <a:tab pos="3108960" algn="l"/>
              </a:tabLst>
            </a:pPr>
            <a:endParaRPr lang="ru-RU" sz="200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indent="5080">
              <a:lnSpc>
                <a:spcPct val="100000"/>
              </a:lnSpc>
              <a:tabLst>
                <a:tab pos="3108960" algn="l"/>
              </a:tabLst>
            </a:pPr>
            <a:r>
              <a:rPr sz="20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Большее</a:t>
            </a:r>
            <a:r>
              <a:rPr sz="20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внимание уделено	проблемам духовной и культурной жизни России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420"/>
              </a:spcBef>
            </a:pPr>
            <a:endParaRPr sz="2400" dirty="0">
              <a:latin typeface="Trebuchet MS"/>
              <a:cs typeface="Trebuchet MS"/>
            </a:endParaRPr>
          </a:p>
          <a:p>
            <a:pPr marL="12700" marR="3937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Переоценка роли революций в историческом процессе, последствий Великой российской революции 1917 г.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57733" y="5445653"/>
            <a:ext cx="919692" cy="9196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11887200" cy="712566"/>
          </a:xfrm>
          <a:prstGeom prst="rect">
            <a:avLst/>
          </a:prstGeom>
        </p:spPr>
        <p:txBody>
          <a:bodyPr vert="horz" wrap="square" lIns="0" tIns="187515" rIns="0" bIns="0" rtlCol="0">
            <a:spAutoFit/>
          </a:bodyPr>
          <a:lstStyle/>
          <a:p>
            <a:pPr marL="525145">
              <a:lnSpc>
                <a:spcPct val="100000"/>
              </a:lnSpc>
              <a:spcBef>
                <a:spcPts val="100"/>
              </a:spcBef>
            </a:pPr>
            <a:r>
              <a:rPr sz="3400" dirty="0"/>
              <a:t>Основные изменения в содержании учебников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905760" y="2903220"/>
            <a:ext cx="8874760" cy="792480"/>
            <a:chOff x="2905760" y="2903220"/>
            <a:chExt cx="8874760" cy="792480"/>
          </a:xfrm>
        </p:grpSpPr>
        <p:sp>
          <p:nvSpPr>
            <p:cNvPr id="5" name="object 5"/>
            <p:cNvSpPr/>
            <p:nvPr/>
          </p:nvSpPr>
          <p:spPr>
            <a:xfrm>
              <a:off x="2912110" y="2909570"/>
              <a:ext cx="8862060" cy="779780"/>
            </a:xfrm>
            <a:custGeom>
              <a:avLst/>
              <a:gdLst/>
              <a:ahLst/>
              <a:cxnLst/>
              <a:rect l="l" t="t" r="r" b="b"/>
              <a:pathLst>
                <a:path w="8862060" h="779779">
                  <a:moveTo>
                    <a:pt x="8732139" y="0"/>
                  </a:moveTo>
                  <a:lnTo>
                    <a:pt x="129920" y="0"/>
                  </a:lnTo>
                  <a:lnTo>
                    <a:pt x="79349" y="10209"/>
                  </a:lnTo>
                  <a:lnTo>
                    <a:pt x="38052" y="38052"/>
                  </a:lnTo>
                  <a:lnTo>
                    <a:pt x="10209" y="79349"/>
                  </a:lnTo>
                  <a:lnTo>
                    <a:pt x="0" y="129920"/>
                  </a:lnTo>
                  <a:lnTo>
                    <a:pt x="0" y="649858"/>
                  </a:lnTo>
                  <a:lnTo>
                    <a:pt x="10209" y="700430"/>
                  </a:lnTo>
                  <a:lnTo>
                    <a:pt x="38052" y="741727"/>
                  </a:lnTo>
                  <a:lnTo>
                    <a:pt x="79349" y="769570"/>
                  </a:lnTo>
                  <a:lnTo>
                    <a:pt x="129920" y="779779"/>
                  </a:lnTo>
                  <a:lnTo>
                    <a:pt x="8732139" y="779779"/>
                  </a:lnTo>
                  <a:lnTo>
                    <a:pt x="8782710" y="769570"/>
                  </a:lnTo>
                  <a:lnTo>
                    <a:pt x="8824007" y="741727"/>
                  </a:lnTo>
                  <a:lnTo>
                    <a:pt x="8851850" y="700430"/>
                  </a:lnTo>
                  <a:lnTo>
                    <a:pt x="8862060" y="649858"/>
                  </a:lnTo>
                  <a:lnTo>
                    <a:pt x="8862060" y="129920"/>
                  </a:lnTo>
                  <a:lnTo>
                    <a:pt x="8851850" y="79349"/>
                  </a:lnTo>
                  <a:lnTo>
                    <a:pt x="8824007" y="38052"/>
                  </a:lnTo>
                  <a:lnTo>
                    <a:pt x="8782710" y="10209"/>
                  </a:lnTo>
                  <a:lnTo>
                    <a:pt x="8732139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12110" y="2909570"/>
              <a:ext cx="8862060" cy="779780"/>
            </a:xfrm>
            <a:custGeom>
              <a:avLst/>
              <a:gdLst/>
              <a:ahLst/>
              <a:cxnLst/>
              <a:rect l="l" t="t" r="r" b="b"/>
              <a:pathLst>
                <a:path w="8862060" h="779779">
                  <a:moveTo>
                    <a:pt x="0" y="129920"/>
                  </a:moveTo>
                  <a:lnTo>
                    <a:pt x="10209" y="79349"/>
                  </a:lnTo>
                  <a:lnTo>
                    <a:pt x="38052" y="38052"/>
                  </a:lnTo>
                  <a:lnTo>
                    <a:pt x="79349" y="10209"/>
                  </a:lnTo>
                  <a:lnTo>
                    <a:pt x="129920" y="0"/>
                  </a:lnTo>
                  <a:lnTo>
                    <a:pt x="8732139" y="0"/>
                  </a:lnTo>
                  <a:lnTo>
                    <a:pt x="8782710" y="10209"/>
                  </a:lnTo>
                  <a:lnTo>
                    <a:pt x="8824007" y="38052"/>
                  </a:lnTo>
                  <a:lnTo>
                    <a:pt x="8851850" y="79349"/>
                  </a:lnTo>
                  <a:lnTo>
                    <a:pt x="8862060" y="129920"/>
                  </a:lnTo>
                  <a:lnTo>
                    <a:pt x="8862060" y="649858"/>
                  </a:lnTo>
                  <a:lnTo>
                    <a:pt x="8851850" y="700430"/>
                  </a:lnTo>
                  <a:lnTo>
                    <a:pt x="8824007" y="741727"/>
                  </a:lnTo>
                  <a:lnTo>
                    <a:pt x="8782710" y="769570"/>
                  </a:lnTo>
                  <a:lnTo>
                    <a:pt x="8732139" y="779779"/>
                  </a:lnTo>
                  <a:lnTo>
                    <a:pt x="129920" y="779779"/>
                  </a:lnTo>
                  <a:lnTo>
                    <a:pt x="79349" y="769570"/>
                  </a:lnTo>
                  <a:lnTo>
                    <a:pt x="38052" y="741727"/>
                  </a:lnTo>
                  <a:lnTo>
                    <a:pt x="10209" y="700430"/>
                  </a:lnTo>
                  <a:lnTo>
                    <a:pt x="0" y="649858"/>
                  </a:lnTo>
                  <a:lnTo>
                    <a:pt x="0" y="129920"/>
                  </a:lnTo>
                  <a:close/>
                </a:path>
              </a:pathLst>
            </a:custGeom>
            <a:ln w="12699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905760" y="4023359"/>
            <a:ext cx="8874760" cy="828040"/>
            <a:chOff x="2905760" y="4023359"/>
            <a:chExt cx="8874760" cy="828040"/>
          </a:xfrm>
        </p:grpSpPr>
        <p:sp>
          <p:nvSpPr>
            <p:cNvPr id="8" name="object 8"/>
            <p:cNvSpPr/>
            <p:nvPr/>
          </p:nvSpPr>
          <p:spPr>
            <a:xfrm>
              <a:off x="2912110" y="4029709"/>
              <a:ext cx="8862060" cy="815340"/>
            </a:xfrm>
            <a:custGeom>
              <a:avLst/>
              <a:gdLst/>
              <a:ahLst/>
              <a:cxnLst/>
              <a:rect l="l" t="t" r="r" b="b"/>
              <a:pathLst>
                <a:path w="8862060" h="815339">
                  <a:moveTo>
                    <a:pt x="8726169" y="0"/>
                  </a:moveTo>
                  <a:lnTo>
                    <a:pt x="135889" y="0"/>
                  </a:lnTo>
                  <a:lnTo>
                    <a:pt x="92935" y="6927"/>
                  </a:lnTo>
                  <a:lnTo>
                    <a:pt x="55632" y="26216"/>
                  </a:lnTo>
                  <a:lnTo>
                    <a:pt x="26216" y="55632"/>
                  </a:lnTo>
                  <a:lnTo>
                    <a:pt x="6927" y="92935"/>
                  </a:lnTo>
                  <a:lnTo>
                    <a:pt x="0" y="135889"/>
                  </a:lnTo>
                  <a:lnTo>
                    <a:pt x="0" y="679450"/>
                  </a:lnTo>
                  <a:lnTo>
                    <a:pt x="6927" y="722404"/>
                  </a:lnTo>
                  <a:lnTo>
                    <a:pt x="26216" y="759707"/>
                  </a:lnTo>
                  <a:lnTo>
                    <a:pt x="55632" y="789123"/>
                  </a:lnTo>
                  <a:lnTo>
                    <a:pt x="92935" y="808412"/>
                  </a:lnTo>
                  <a:lnTo>
                    <a:pt x="135889" y="815339"/>
                  </a:lnTo>
                  <a:lnTo>
                    <a:pt x="8726169" y="815339"/>
                  </a:lnTo>
                  <a:lnTo>
                    <a:pt x="8769124" y="808412"/>
                  </a:lnTo>
                  <a:lnTo>
                    <a:pt x="8806427" y="789123"/>
                  </a:lnTo>
                  <a:lnTo>
                    <a:pt x="8835843" y="759707"/>
                  </a:lnTo>
                  <a:lnTo>
                    <a:pt x="8855132" y="722404"/>
                  </a:lnTo>
                  <a:lnTo>
                    <a:pt x="8862060" y="679450"/>
                  </a:lnTo>
                  <a:lnTo>
                    <a:pt x="8862060" y="135889"/>
                  </a:lnTo>
                  <a:lnTo>
                    <a:pt x="8855132" y="92935"/>
                  </a:lnTo>
                  <a:lnTo>
                    <a:pt x="8835843" y="55632"/>
                  </a:lnTo>
                  <a:lnTo>
                    <a:pt x="8806427" y="26216"/>
                  </a:lnTo>
                  <a:lnTo>
                    <a:pt x="8769124" y="6927"/>
                  </a:lnTo>
                  <a:lnTo>
                    <a:pt x="8726169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12110" y="4029709"/>
              <a:ext cx="8862060" cy="815340"/>
            </a:xfrm>
            <a:custGeom>
              <a:avLst/>
              <a:gdLst/>
              <a:ahLst/>
              <a:cxnLst/>
              <a:rect l="l" t="t" r="r" b="b"/>
              <a:pathLst>
                <a:path w="8862060" h="815339">
                  <a:moveTo>
                    <a:pt x="0" y="135889"/>
                  </a:moveTo>
                  <a:lnTo>
                    <a:pt x="6927" y="92935"/>
                  </a:lnTo>
                  <a:lnTo>
                    <a:pt x="26216" y="55632"/>
                  </a:lnTo>
                  <a:lnTo>
                    <a:pt x="55632" y="26216"/>
                  </a:lnTo>
                  <a:lnTo>
                    <a:pt x="92935" y="6927"/>
                  </a:lnTo>
                  <a:lnTo>
                    <a:pt x="135889" y="0"/>
                  </a:lnTo>
                  <a:lnTo>
                    <a:pt x="8726169" y="0"/>
                  </a:lnTo>
                  <a:lnTo>
                    <a:pt x="8769124" y="6927"/>
                  </a:lnTo>
                  <a:lnTo>
                    <a:pt x="8806427" y="26216"/>
                  </a:lnTo>
                  <a:lnTo>
                    <a:pt x="8835843" y="55632"/>
                  </a:lnTo>
                  <a:lnTo>
                    <a:pt x="8855132" y="92935"/>
                  </a:lnTo>
                  <a:lnTo>
                    <a:pt x="8862060" y="135889"/>
                  </a:lnTo>
                  <a:lnTo>
                    <a:pt x="8862060" y="679450"/>
                  </a:lnTo>
                  <a:lnTo>
                    <a:pt x="8855132" y="722404"/>
                  </a:lnTo>
                  <a:lnTo>
                    <a:pt x="8835843" y="759707"/>
                  </a:lnTo>
                  <a:lnTo>
                    <a:pt x="8806427" y="789123"/>
                  </a:lnTo>
                  <a:lnTo>
                    <a:pt x="8769124" y="808412"/>
                  </a:lnTo>
                  <a:lnTo>
                    <a:pt x="8726169" y="815339"/>
                  </a:lnTo>
                  <a:lnTo>
                    <a:pt x="135889" y="815339"/>
                  </a:lnTo>
                  <a:lnTo>
                    <a:pt x="92935" y="808412"/>
                  </a:lnTo>
                  <a:lnTo>
                    <a:pt x="55632" y="789123"/>
                  </a:lnTo>
                  <a:lnTo>
                    <a:pt x="26216" y="759707"/>
                  </a:lnTo>
                  <a:lnTo>
                    <a:pt x="6927" y="722404"/>
                  </a:lnTo>
                  <a:lnTo>
                    <a:pt x="0" y="679450"/>
                  </a:lnTo>
                  <a:lnTo>
                    <a:pt x="0" y="135889"/>
                  </a:lnTo>
                  <a:close/>
                </a:path>
              </a:pathLst>
            </a:custGeom>
            <a:ln w="12700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905760" y="5179059"/>
            <a:ext cx="8907780" cy="825500"/>
            <a:chOff x="2905760" y="5179059"/>
            <a:chExt cx="8907780" cy="825500"/>
          </a:xfrm>
        </p:grpSpPr>
        <p:sp>
          <p:nvSpPr>
            <p:cNvPr id="11" name="object 11"/>
            <p:cNvSpPr/>
            <p:nvPr/>
          </p:nvSpPr>
          <p:spPr>
            <a:xfrm>
              <a:off x="2912110" y="5185409"/>
              <a:ext cx="8895080" cy="812800"/>
            </a:xfrm>
            <a:custGeom>
              <a:avLst/>
              <a:gdLst/>
              <a:ahLst/>
              <a:cxnLst/>
              <a:rect l="l" t="t" r="r" b="b"/>
              <a:pathLst>
                <a:path w="8895080" h="812800">
                  <a:moveTo>
                    <a:pt x="8759571" y="0"/>
                  </a:moveTo>
                  <a:lnTo>
                    <a:pt x="135508" y="0"/>
                  </a:lnTo>
                  <a:lnTo>
                    <a:pt x="92691" y="6911"/>
                  </a:lnTo>
                  <a:lnTo>
                    <a:pt x="55494" y="26155"/>
                  </a:lnTo>
                  <a:lnTo>
                    <a:pt x="26155" y="55494"/>
                  </a:lnTo>
                  <a:lnTo>
                    <a:pt x="6911" y="92691"/>
                  </a:lnTo>
                  <a:lnTo>
                    <a:pt x="0" y="135508"/>
                  </a:lnTo>
                  <a:lnTo>
                    <a:pt x="0" y="677329"/>
                  </a:lnTo>
                  <a:lnTo>
                    <a:pt x="6911" y="720147"/>
                  </a:lnTo>
                  <a:lnTo>
                    <a:pt x="26155" y="757335"/>
                  </a:lnTo>
                  <a:lnTo>
                    <a:pt x="55494" y="786661"/>
                  </a:lnTo>
                  <a:lnTo>
                    <a:pt x="92691" y="805893"/>
                  </a:lnTo>
                  <a:lnTo>
                    <a:pt x="135508" y="812799"/>
                  </a:lnTo>
                  <a:lnTo>
                    <a:pt x="8759571" y="812799"/>
                  </a:lnTo>
                  <a:lnTo>
                    <a:pt x="8802388" y="805893"/>
                  </a:lnTo>
                  <a:lnTo>
                    <a:pt x="8839585" y="786661"/>
                  </a:lnTo>
                  <a:lnTo>
                    <a:pt x="8868924" y="757335"/>
                  </a:lnTo>
                  <a:lnTo>
                    <a:pt x="8888168" y="720147"/>
                  </a:lnTo>
                  <a:lnTo>
                    <a:pt x="8895080" y="677329"/>
                  </a:lnTo>
                  <a:lnTo>
                    <a:pt x="8895080" y="135508"/>
                  </a:lnTo>
                  <a:lnTo>
                    <a:pt x="8888168" y="92691"/>
                  </a:lnTo>
                  <a:lnTo>
                    <a:pt x="8868924" y="55494"/>
                  </a:lnTo>
                  <a:lnTo>
                    <a:pt x="8839585" y="26155"/>
                  </a:lnTo>
                  <a:lnTo>
                    <a:pt x="8802388" y="6911"/>
                  </a:lnTo>
                  <a:lnTo>
                    <a:pt x="8759571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12110" y="5185409"/>
              <a:ext cx="8895080" cy="812800"/>
            </a:xfrm>
            <a:custGeom>
              <a:avLst/>
              <a:gdLst/>
              <a:ahLst/>
              <a:cxnLst/>
              <a:rect l="l" t="t" r="r" b="b"/>
              <a:pathLst>
                <a:path w="8895080" h="812800">
                  <a:moveTo>
                    <a:pt x="0" y="135508"/>
                  </a:moveTo>
                  <a:lnTo>
                    <a:pt x="6911" y="92691"/>
                  </a:lnTo>
                  <a:lnTo>
                    <a:pt x="26155" y="55494"/>
                  </a:lnTo>
                  <a:lnTo>
                    <a:pt x="55494" y="26155"/>
                  </a:lnTo>
                  <a:lnTo>
                    <a:pt x="92691" y="6911"/>
                  </a:lnTo>
                  <a:lnTo>
                    <a:pt x="135508" y="0"/>
                  </a:lnTo>
                  <a:lnTo>
                    <a:pt x="8759571" y="0"/>
                  </a:lnTo>
                  <a:lnTo>
                    <a:pt x="8802388" y="6911"/>
                  </a:lnTo>
                  <a:lnTo>
                    <a:pt x="8839585" y="26155"/>
                  </a:lnTo>
                  <a:lnTo>
                    <a:pt x="8868924" y="55494"/>
                  </a:lnTo>
                  <a:lnTo>
                    <a:pt x="8888168" y="92691"/>
                  </a:lnTo>
                  <a:lnTo>
                    <a:pt x="8895080" y="135508"/>
                  </a:lnTo>
                  <a:lnTo>
                    <a:pt x="8895080" y="677329"/>
                  </a:lnTo>
                  <a:lnTo>
                    <a:pt x="8888168" y="720147"/>
                  </a:lnTo>
                  <a:lnTo>
                    <a:pt x="8868924" y="757335"/>
                  </a:lnTo>
                  <a:lnTo>
                    <a:pt x="8839585" y="786661"/>
                  </a:lnTo>
                  <a:lnTo>
                    <a:pt x="8802388" y="805893"/>
                  </a:lnTo>
                  <a:lnTo>
                    <a:pt x="8759571" y="812799"/>
                  </a:lnTo>
                  <a:lnTo>
                    <a:pt x="135508" y="812799"/>
                  </a:lnTo>
                  <a:lnTo>
                    <a:pt x="92691" y="805893"/>
                  </a:lnTo>
                  <a:lnTo>
                    <a:pt x="55494" y="786661"/>
                  </a:lnTo>
                  <a:lnTo>
                    <a:pt x="26155" y="757335"/>
                  </a:lnTo>
                  <a:lnTo>
                    <a:pt x="6911" y="720147"/>
                  </a:lnTo>
                  <a:lnTo>
                    <a:pt x="0" y="677329"/>
                  </a:lnTo>
                  <a:lnTo>
                    <a:pt x="0" y="135508"/>
                  </a:lnTo>
                  <a:close/>
                </a:path>
              </a:pathLst>
            </a:custGeom>
            <a:ln w="12700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905760" y="1770379"/>
            <a:ext cx="8874760" cy="883919"/>
            <a:chOff x="2905760" y="1770379"/>
            <a:chExt cx="8874760" cy="883919"/>
          </a:xfrm>
        </p:grpSpPr>
        <p:sp>
          <p:nvSpPr>
            <p:cNvPr id="14" name="object 14"/>
            <p:cNvSpPr/>
            <p:nvPr/>
          </p:nvSpPr>
          <p:spPr>
            <a:xfrm>
              <a:off x="2912110" y="1776729"/>
              <a:ext cx="8862060" cy="871219"/>
            </a:xfrm>
            <a:custGeom>
              <a:avLst/>
              <a:gdLst/>
              <a:ahLst/>
              <a:cxnLst/>
              <a:rect l="l" t="t" r="r" b="b"/>
              <a:pathLst>
                <a:path w="8862060" h="871219">
                  <a:moveTo>
                    <a:pt x="8716898" y="0"/>
                  </a:moveTo>
                  <a:lnTo>
                    <a:pt x="145160" y="0"/>
                  </a:lnTo>
                  <a:lnTo>
                    <a:pt x="99291" y="7403"/>
                  </a:lnTo>
                  <a:lnTo>
                    <a:pt x="59445" y="28017"/>
                  </a:lnTo>
                  <a:lnTo>
                    <a:pt x="28017" y="59445"/>
                  </a:lnTo>
                  <a:lnTo>
                    <a:pt x="7403" y="99291"/>
                  </a:lnTo>
                  <a:lnTo>
                    <a:pt x="0" y="145161"/>
                  </a:lnTo>
                  <a:lnTo>
                    <a:pt x="0" y="726059"/>
                  </a:lnTo>
                  <a:lnTo>
                    <a:pt x="7403" y="771928"/>
                  </a:lnTo>
                  <a:lnTo>
                    <a:pt x="28017" y="811774"/>
                  </a:lnTo>
                  <a:lnTo>
                    <a:pt x="59445" y="843202"/>
                  </a:lnTo>
                  <a:lnTo>
                    <a:pt x="99291" y="863816"/>
                  </a:lnTo>
                  <a:lnTo>
                    <a:pt x="145160" y="871220"/>
                  </a:lnTo>
                  <a:lnTo>
                    <a:pt x="8716898" y="871220"/>
                  </a:lnTo>
                  <a:lnTo>
                    <a:pt x="8762768" y="863816"/>
                  </a:lnTo>
                  <a:lnTo>
                    <a:pt x="8802614" y="843202"/>
                  </a:lnTo>
                  <a:lnTo>
                    <a:pt x="8834042" y="811774"/>
                  </a:lnTo>
                  <a:lnTo>
                    <a:pt x="8854656" y="771928"/>
                  </a:lnTo>
                  <a:lnTo>
                    <a:pt x="8862060" y="726059"/>
                  </a:lnTo>
                  <a:lnTo>
                    <a:pt x="8862060" y="145161"/>
                  </a:lnTo>
                  <a:lnTo>
                    <a:pt x="8854656" y="99291"/>
                  </a:lnTo>
                  <a:lnTo>
                    <a:pt x="8834042" y="59445"/>
                  </a:lnTo>
                  <a:lnTo>
                    <a:pt x="8802614" y="28017"/>
                  </a:lnTo>
                  <a:lnTo>
                    <a:pt x="8762768" y="7403"/>
                  </a:lnTo>
                  <a:lnTo>
                    <a:pt x="8716898" y="0"/>
                  </a:lnTo>
                  <a:close/>
                </a:path>
              </a:pathLst>
            </a:custGeom>
            <a:solidFill>
              <a:srgbClr val="436FB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912110" y="1776729"/>
              <a:ext cx="8862060" cy="871219"/>
            </a:xfrm>
            <a:custGeom>
              <a:avLst/>
              <a:gdLst/>
              <a:ahLst/>
              <a:cxnLst/>
              <a:rect l="l" t="t" r="r" b="b"/>
              <a:pathLst>
                <a:path w="8862060" h="871219">
                  <a:moveTo>
                    <a:pt x="0" y="145161"/>
                  </a:moveTo>
                  <a:lnTo>
                    <a:pt x="7403" y="99291"/>
                  </a:lnTo>
                  <a:lnTo>
                    <a:pt x="28017" y="59445"/>
                  </a:lnTo>
                  <a:lnTo>
                    <a:pt x="59445" y="28017"/>
                  </a:lnTo>
                  <a:lnTo>
                    <a:pt x="99291" y="7403"/>
                  </a:lnTo>
                  <a:lnTo>
                    <a:pt x="145160" y="0"/>
                  </a:lnTo>
                  <a:lnTo>
                    <a:pt x="8716898" y="0"/>
                  </a:lnTo>
                  <a:lnTo>
                    <a:pt x="8762768" y="7403"/>
                  </a:lnTo>
                  <a:lnTo>
                    <a:pt x="8802614" y="28017"/>
                  </a:lnTo>
                  <a:lnTo>
                    <a:pt x="8834042" y="59445"/>
                  </a:lnTo>
                  <a:lnTo>
                    <a:pt x="8854656" y="99291"/>
                  </a:lnTo>
                  <a:lnTo>
                    <a:pt x="8862060" y="145161"/>
                  </a:lnTo>
                  <a:lnTo>
                    <a:pt x="8862060" y="726059"/>
                  </a:lnTo>
                  <a:lnTo>
                    <a:pt x="8854656" y="771928"/>
                  </a:lnTo>
                  <a:lnTo>
                    <a:pt x="8834042" y="811774"/>
                  </a:lnTo>
                  <a:lnTo>
                    <a:pt x="8802614" y="843202"/>
                  </a:lnTo>
                  <a:lnTo>
                    <a:pt x="8762768" y="863816"/>
                  </a:lnTo>
                  <a:lnTo>
                    <a:pt x="8716898" y="871220"/>
                  </a:lnTo>
                  <a:lnTo>
                    <a:pt x="145160" y="871220"/>
                  </a:lnTo>
                  <a:lnTo>
                    <a:pt x="99291" y="863816"/>
                  </a:lnTo>
                  <a:lnTo>
                    <a:pt x="59445" y="843202"/>
                  </a:lnTo>
                  <a:lnTo>
                    <a:pt x="28017" y="811774"/>
                  </a:lnTo>
                  <a:lnTo>
                    <a:pt x="7403" y="771928"/>
                  </a:lnTo>
                  <a:lnTo>
                    <a:pt x="0" y="726059"/>
                  </a:lnTo>
                  <a:lnTo>
                    <a:pt x="0" y="145161"/>
                  </a:lnTo>
                  <a:close/>
                </a:path>
              </a:pathLst>
            </a:custGeom>
            <a:ln w="12699">
              <a:solidFill>
                <a:srgbClr val="436F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028950" y="1817687"/>
            <a:ext cx="8409305" cy="39600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Показана роль человека в конкретных исторических событиях. </a:t>
            </a:r>
            <a:r>
              <a:rPr sz="1900" dirty="0" err="1">
                <a:solidFill>
                  <a:srgbClr val="FFFFFF"/>
                </a:solidFill>
                <a:latin typeface="Trebuchet MS"/>
                <a:cs typeface="Trebuchet MS"/>
              </a:rPr>
              <a:t>Величие</a:t>
            </a: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побед</a:t>
            </a:r>
            <a:r>
              <a:rPr lang="ru-RU" sz="19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dirty="0" smtClean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тяжесть поражений раскрываются через жизнь и судьбы людей</a:t>
            </a:r>
            <a:endParaRPr sz="19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 smtClean="0">
              <a:latin typeface="Trebuchet MS"/>
              <a:cs typeface="Trebuchet MS"/>
            </a:endParaRPr>
          </a:p>
          <a:p>
            <a:pPr marL="12700" marR="71120">
              <a:lnSpc>
                <a:spcPct val="100000"/>
              </a:lnSpc>
            </a:pPr>
            <a:endParaRPr lang="ru-RU" sz="190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71120">
              <a:lnSpc>
                <a:spcPct val="100000"/>
              </a:lnSpc>
            </a:pPr>
            <a:r>
              <a:rPr sz="19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Расширен</a:t>
            </a:r>
            <a:r>
              <a:rPr sz="190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материал о повседневной жизни людей в различные исторические эпохи</a:t>
            </a:r>
            <a:endParaRPr sz="19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855"/>
              </a:spcBef>
            </a:pPr>
            <a:endParaRPr sz="2400" dirty="0">
              <a:latin typeface="Trebuchet MS"/>
              <a:cs typeface="Trebuchet MS"/>
            </a:endParaRPr>
          </a:p>
          <a:p>
            <a:pPr marL="13970">
              <a:lnSpc>
                <a:spcPct val="100000"/>
              </a:lnSpc>
            </a:pP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Отражены достижения современной исторической науки</a:t>
            </a:r>
            <a:endParaRPr sz="19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985"/>
              </a:spcBef>
            </a:pPr>
            <a:endParaRPr sz="2400" dirty="0">
              <a:latin typeface="Trebuchet MS"/>
              <a:cs typeface="Trebuchet MS"/>
            </a:endParaRPr>
          </a:p>
          <a:p>
            <a:pPr marL="13970">
              <a:lnSpc>
                <a:spcPct val="100000"/>
              </a:lnSpc>
            </a:pP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Расширен круг исторических источников, ссылки на которые содержатся</a:t>
            </a:r>
            <a:endParaRPr sz="1900" dirty="0">
              <a:latin typeface="Trebuchet MS"/>
              <a:cs typeface="Trebuchet MS"/>
            </a:endParaRPr>
          </a:p>
          <a:p>
            <a:pPr marL="13970">
              <a:lnSpc>
                <a:spcPct val="100000"/>
              </a:lnSpc>
              <a:spcBef>
                <a:spcPts val="5"/>
              </a:spcBef>
            </a:pPr>
            <a:r>
              <a:rPr sz="1900" dirty="0">
                <a:solidFill>
                  <a:srgbClr val="FFFFFF"/>
                </a:solidFill>
                <a:latin typeface="Trebuchet MS"/>
                <a:cs typeface="Trebuchet MS"/>
              </a:rPr>
              <a:t>в учебниках</a:t>
            </a:r>
            <a:endParaRPr sz="1900" dirty="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5459" y="1437639"/>
            <a:ext cx="2119630" cy="5370195"/>
            <a:chOff x="505459" y="1437639"/>
            <a:chExt cx="2119630" cy="537019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017" y="3255751"/>
              <a:ext cx="2114579" cy="15430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459" y="4434841"/>
              <a:ext cx="1343914" cy="23726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259" y="1437639"/>
              <a:ext cx="1389634" cy="18646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1724</Words>
  <Application>Microsoft Office PowerPoint</Application>
  <PresentationFormat>Произвольный</PresentationFormat>
  <Paragraphs>205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Цель школьного исторического образования</vt:lpstr>
      <vt:lpstr>Роль единого учебника истории в процессе обучения</vt:lpstr>
      <vt:lpstr>7 тезисов – как изучать историю в школе</vt:lpstr>
      <vt:lpstr>О значении учебного предмета «История»</vt:lpstr>
      <vt:lpstr>Особенности содержания учебников «История России»</vt:lpstr>
      <vt:lpstr>Структура курса истории России в Новейшее время</vt:lpstr>
      <vt:lpstr>Основные изменения в содержании учебников</vt:lpstr>
      <vt:lpstr>Основные изменения в содержании учебников</vt:lpstr>
      <vt:lpstr>Основные изменения в содержании учебников</vt:lpstr>
      <vt:lpstr>Основные изменения в содержании учебников</vt:lpstr>
      <vt:lpstr>Пример представления содержания. Первая мировая война</vt:lpstr>
      <vt:lpstr>Пример представления содержания. Великая Отечественная война</vt:lpstr>
      <vt:lpstr>Пример представления содержания. Великая Отечественная война</vt:lpstr>
      <vt:lpstr>Пример представления содержания. Великая Отечественная война</vt:lpstr>
      <vt:lpstr>Примеры заданий, формирующих личностные, метапредметные, предметные результаты по теме «Великая Отечественная война»</vt:lpstr>
      <vt:lpstr>Примеры заданий, формирующих личностные, метапредметные, предметные результаты по теме:«Великая Отечественная война»</vt:lpstr>
      <vt:lpstr>Примеры заданий, формирующих личностные, метапредметные, предметные результаты по теме: «Великая Отечественная война»</vt:lpstr>
      <vt:lpstr>Великая Отечественная война 1941-1945гг. – справедливая, освободительная война советского народа за свободу и независимость.</vt:lpstr>
      <vt:lpstr>Пример представления содержания. Специальная военная операция</vt:lpstr>
      <vt:lpstr>Пример представления содержания. Специальная военная операция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6</cp:revision>
  <dcterms:created xsi:type="dcterms:W3CDTF">2025-04-28T07:24:49Z</dcterms:created>
  <dcterms:modified xsi:type="dcterms:W3CDTF">2025-04-28T08:15:06Z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2025-04-28T00:00:00Z</vt:filetime>
  </property>
  <property fmtid="{D5CDD505-2E9C-101B-9397-08002B2CF9AE}" pid="5" name="Producer">
    <vt:lpwstr>Microsoft® PowerPoint® 2016</vt:lpwstr>
  </property>
</Properties>
</file>